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5"/>
  </p:notesMasterIdLst>
  <p:sldIdLst>
    <p:sldId id="264" r:id="rId5"/>
    <p:sldId id="257" r:id="rId6"/>
    <p:sldId id="258" r:id="rId7"/>
    <p:sldId id="260" r:id="rId8"/>
    <p:sldId id="263" r:id="rId9"/>
    <p:sldId id="266" r:id="rId10"/>
    <p:sldId id="267" r:id="rId11"/>
    <p:sldId id="269" r:id="rId12"/>
    <p:sldId id="268" r:id="rId13"/>
    <p:sldId id="270" r:id="rId14"/>
  </p:sldIdLst>
  <p:sldSz cx="9144000" cy="6858000" type="screen4x3"/>
  <p:notesSz cx="7099300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60" autoAdjust="0"/>
  </p:normalViewPr>
  <p:slideViewPr>
    <p:cSldViewPr>
      <p:cViewPr>
        <p:scale>
          <a:sx n="50" d="100"/>
          <a:sy n="50" d="100"/>
        </p:scale>
        <p:origin x="-187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4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5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5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5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4FD9F981-F3BD-4C0E-B8F5-09E53D98A47D}" type="slidenum">
              <a:rPr lang="en-US" sz="1400">
                <a:latin typeface="Times New Roman"/>
              </a:rPr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body"/>
          </p:nvPr>
        </p:nvSpPr>
        <p:spPr>
          <a:xfrm>
            <a:off x="946080" y="4862520"/>
            <a:ext cx="5206320" cy="4602960"/>
          </a:xfrm>
          <a:prstGeom prst="rect">
            <a:avLst/>
          </a:prstGeom>
        </p:spPr>
        <p:txBody>
          <a:bodyPr lIns="95760" tIns="47880" rIns="95760" bIns="47880"/>
          <a:lstStyle/>
          <a:p>
            <a:pPr>
              <a:lnSpc>
                <a:spcPct val="100000"/>
              </a:lnSpc>
            </a:pPr>
            <a:r>
              <a:rPr lang="en-US" sz="2000">
                <a:latin typeface="Arial"/>
              </a:rPr>
              <a:t>Message: what’s important is the relevant answer – in the pressured research environments of today, no-one has time to look at page 15 of a google search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18" name="CustomShape 2"/>
          <p:cNvSpPr/>
          <p:nvPr/>
        </p:nvSpPr>
        <p:spPr>
          <a:xfrm>
            <a:off x="4022640" y="0"/>
            <a:ext cx="3075840" cy="511920"/>
          </a:xfrm>
          <a:prstGeom prst="rect">
            <a:avLst/>
          </a:prstGeom>
          <a:noFill/>
          <a:ln>
            <a:noFill/>
          </a:ln>
        </p:spPr>
      </p:sp>
      <p:sp>
        <p:nvSpPr>
          <p:cNvPr id="319" name="CustomShape 3"/>
          <p:cNvSpPr/>
          <p:nvPr/>
        </p:nvSpPr>
        <p:spPr>
          <a:xfrm>
            <a:off x="4022640" y="9721800"/>
            <a:ext cx="3075840" cy="511920"/>
          </a:xfrm>
          <a:prstGeom prst="rect">
            <a:avLst/>
          </a:prstGeom>
          <a:noFill/>
          <a:ln>
            <a:noFill/>
          </a:ln>
        </p:spPr>
        <p:txBody>
          <a:bodyPr lIns="95760" tIns="47880" rIns="95760" bIns="47880" anchor="b"/>
          <a:lstStyle/>
          <a:p>
            <a:pPr>
              <a:lnSpc>
                <a:spcPct val="100000"/>
              </a:lnSpc>
            </a:pPr>
            <a:fld id="{5ECAF7F9-B783-426B-937D-4739E124D4B3}" type="slidenum">
              <a:rPr lang="en-US" sz="1200">
                <a:solidFill>
                  <a:srgbClr val="000000"/>
                </a:solidFill>
                <a:latin typeface="Times New Roman"/>
                <a:ea typeface="+mn-ea"/>
              </a:rPr>
              <a:pPr>
                <a:lnSpc>
                  <a:spcPct val="100000"/>
                </a:lnSpc>
              </a:pPr>
              <a:t>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 type="body"/>
          </p:nvPr>
        </p:nvSpPr>
        <p:spPr>
          <a:xfrm>
            <a:off x="946080" y="4862520"/>
            <a:ext cx="5206320" cy="4602960"/>
          </a:xfrm>
          <a:prstGeom prst="rect">
            <a:avLst/>
          </a:prstGeom>
        </p:spPr>
        <p:txBody>
          <a:bodyPr lIns="95760" tIns="47880" rIns="95760" bIns="47880"/>
          <a:lstStyle/>
          <a:p>
            <a:endParaRPr/>
          </a:p>
        </p:txBody>
      </p:sp>
      <p:sp>
        <p:nvSpPr>
          <p:cNvPr id="321" name="CustomShape 2"/>
          <p:cNvSpPr/>
          <p:nvPr/>
        </p:nvSpPr>
        <p:spPr>
          <a:xfrm>
            <a:off x="4022640" y="9721800"/>
            <a:ext cx="3075840" cy="511920"/>
          </a:xfrm>
          <a:prstGeom prst="rect">
            <a:avLst/>
          </a:prstGeom>
          <a:noFill/>
          <a:ln>
            <a:noFill/>
          </a:ln>
        </p:spPr>
        <p:txBody>
          <a:bodyPr lIns="95760" tIns="47880" rIns="95760" bIns="47880" anchor="b"/>
          <a:lstStyle/>
          <a:p>
            <a:pPr algn="r">
              <a:lnSpc>
                <a:spcPct val="100000"/>
              </a:lnSpc>
            </a:pPr>
            <a:fld id="{30D87015-EB62-47D0-97BC-3206804DEA27}" type="slidenum">
              <a:rPr lang="en-US" sz="1200">
                <a:solidFill>
                  <a:srgbClr val="000000"/>
                </a:solidFill>
                <a:latin typeface="Times New Roman"/>
                <a:ea typeface="+mn-ea"/>
              </a:rPr>
              <a:pPr algn="r">
                <a:lnSpc>
                  <a:spcPct val="100000"/>
                </a:lnSpc>
              </a:pPr>
              <a:t>3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CustomShape 1"/>
          <p:cNvSpPr/>
          <p:nvPr/>
        </p:nvSpPr>
        <p:spPr>
          <a:xfrm>
            <a:off x="4022640" y="0"/>
            <a:ext cx="3075840" cy="511920"/>
          </a:xfrm>
          <a:prstGeom prst="rect">
            <a:avLst/>
          </a:prstGeom>
          <a:noFill/>
          <a:ln>
            <a:noFill/>
          </a:ln>
        </p:spPr>
        <p:txBody>
          <a:bodyPr lIns="95760" tIns="47880" rIns="95760" bIns="4788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</a:rPr>
              <a:t>2/18/15</a:t>
            </a:r>
            <a:endParaRPr/>
          </a:p>
        </p:txBody>
      </p:sp>
      <p:sp>
        <p:nvSpPr>
          <p:cNvPr id="325" name="CustomShape 2"/>
          <p:cNvSpPr/>
          <p:nvPr/>
        </p:nvSpPr>
        <p:spPr>
          <a:xfrm>
            <a:off x="4022640" y="9721800"/>
            <a:ext cx="3075840" cy="511920"/>
          </a:xfrm>
          <a:prstGeom prst="rect">
            <a:avLst/>
          </a:prstGeom>
          <a:noFill/>
          <a:ln>
            <a:noFill/>
          </a:ln>
        </p:spPr>
        <p:txBody>
          <a:bodyPr lIns="95760" tIns="47880" rIns="95760" bIns="47880" anchor="b"/>
          <a:lstStyle/>
          <a:p>
            <a:pPr>
              <a:lnSpc>
                <a:spcPct val="100000"/>
              </a:lnSpc>
            </a:pPr>
            <a:fld id="{C4BA7C1F-9B5D-4EA0-99E4-7850D872FF60}" type="slidenum">
              <a:rPr lang="en-US" sz="12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4</a:t>
            </a:fld>
            <a:endParaRPr/>
          </a:p>
        </p:txBody>
      </p:sp>
      <p:sp>
        <p:nvSpPr>
          <p:cNvPr id="326" name="PlaceHolder 3"/>
          <p:cNvSpPr>
            <a:spLocks noGrp="1"/>
          </p:cNvSpPr>
          <p:nvPr>
            <p:ph type="body"/>
          </p:nvPr>
        </p:nvSpPr>
        <p:spPr>
          <a:xfrm>
            <a:off x="568080" y="4468320"/>
            <a:ext cx="6182280" cy="4988520"/>
          </a:xfrm>
          <a:prstGeom prst="rect">
            <a:avLst/>
          </a:prstGeom>
        </p:spPr>
        <p:txBody>
          <a:bodyPr lIns="95760" tIns="47880" rIns="95760" bIns="47880"/>
          <a:lstStyle/>
          <a:p>
            <a:r>
              <a:rPr lang="en-US" sz="2000">
                <a:latin typeface="Arial"/>
                <a:ea typeface="MS PGothic"/>
              </a:rPr>
              <a:t>Reaxys excerpts all of the </a:t>
            </a:r>
            <a:r>
              <a:rPr lang="en-US" sz="2000" u="sng">
                <a:latin typeface="Arial"/>
                <a:ea typeface="MS PGothic"/>
              </a:rPr>
              <a:t>relevant</a:t>
            </a:r>
            <a:r>
              <a:rPr lang="en-US" sz="2000">
                <a:latin typeface="Arial"/>
                <a:ea typeface="MS PGothic"/>
              </a:rPr>
              <a:t> </a:t>
            </a:r>
            <a:r>
              <a:rPr lang="en-US" sz="2000" u="sng">
                <a:latin typeface="Arial"/>
                <a:ea typeface="MS PGothic"/>
              </a:rPr>
              <a:t>data</a:t>
            </a:r>
            <a:r>
              <a:rPr lang="en-US" sz="2000">
                <a:latin typeface="Arial"/>
                <a:ea typeface="MS PGothic"/>
              </a:rPr>
              <a:t> </a:t>
            </a:r>
            <a:r>
              <a:rPr lang="en-US" sz="2000" b="1">
                <a:latin typeface="Arial"/>
                <a:ea typeface="MS PGothic"/>
              </a:rPr>
              <a:t>(MC)</a:t>
            </a:r>
            <a:r>
              <a:rPr lang="en-US" sz="2000">
                <a:latin typeface="Arial"/>
                <a:ea typeface="MS PGothic"/>
              </a:rPr>
              <a:t> even from footnotes and text.  The </a:t>
            </a:r>
            <a:r>
              <a:rPr lang="en-US" sz="2000" u="sng">
                <a:latin typeface="Arial"/>
                <a:ea typeface="MS PGothic"/>
              </a:rPr>
              <a:t>chemical compound or reaction</a:t>
            </a:r>
            <a:r>
              <a:rPr lang="en-US" sz="2000">
                <a:latin typeface="Arial"/>
                <a:ea typeface="MS PGothic"/>
              </a:rPr>
              <a:t> is central to the way in which the data is organized within the database. </a:t>
            </a:r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5" name="Рисунок 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6" name="Рисунок 3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only for diagr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77776" y="1020198"/>
            <a:ext cx="8406493" cy="506413"/>
          </a:xfrm>
        </p:spPr>
        <p:txBody>
          <a:bodyPr/>
          <a:lstStyle>
            <a:lvl1pPr marL="0" indent="0" algn="r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600" b="0" kern="0" cap="all" baseline="0" dirty="0" smtClean="0">
                <a:solidFill>
                  <a:schemeClr val="tx1"/>
                </a:solidFill>
                <a:latin typeface="+mj-lt"/>
                <a:ea typeface="+mj-ea"/>
                <a:cs typeface="ＭＳ Ｐゴシック"/>
              </a:defRPr>
            </a:lvl1pPr>
            <a:lvl2pPr marL="384175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200" b="0" kern="0" cap="all" baseline="0" dirty="0" smtClean="0">
                <a:solidFill>
                  <a:srgbClr val="6D6E71"/>
                </a:solidFill>
                <a:latin typeface="+mj-lt"/>
                <a:ea typeface="+mj-ea"/>
                <a:cs typeface="ＭＳ Ｐゴシック"/>
              </a:defRPr>
            </a:lvl2pPr>
            <a:lvl3pPr marL="760413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200" b="0" kern="0" cap="all" baseline="0" dirty="0" smtClean="0">
                <a:solidFill>
                  <a:srgbClr val="6D6E71"/>
                </a:solidFill>
                <a:latin typeface="+mj-lt"/>
                <a:ea typeface="+mj-ea"/>
                <a:cs typeface="ＭＳ Ｐゴシック"/>
              </a:defRPr>
            </a:lvl3pPr>
            <a:lvl4pPr marL="1144588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200" b="0" kern="0" cap="all" baseline="0" dirty="0" smtClean="0">
                <a:solidFill>
                  <a:srgbClr val="6D6E71"/>
                </a:solidFill>
                <a:latin typeface="+mj-lt"/>
                <a:ea typeface="+mj-ea"/>
                <a:cs typeface="ＭＳ Ｐゴシック"/>
              </a:defRPr>
            </a:lvl4pPr>
            <a:lvl5pPr marL="1527175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GB" sz="1200" b="0" kern="0" cap="all" baseline="0" dirty="0">
                <a:solidFill>
                  <a:srgbClr val="6D6E71"/>
                </a:solidFill>
                <a:latin typeface="+mj-lt"/>
                <a:ea typeface="+mj-ea"/>
                <a:cs typeface="ＭＳ Ｐゴシック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0356" y="698500"/>
            <a:ext cx="8429631" cy="36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6"/>
          </p:nvPr>
        </p:nvSpPr>
        <p:spPr>
          <a:xfrm>
            <a:off x="4465638" y="265113"/>
            <a:ext cx="4319587" cy="1793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OLIVIER BARBERAN | Sales Bootcamp 2014| ELSEVIER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7"/>
          </p:nvPr>
        </p:nvSpPr>
        <p:spPr>
          <a:xfrm>
            <a:off x="8718550" y="6334125"/>
            <a:ext cx="307975" cy="1381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60647-DFB4-48B0-B295-340BC80C2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77776" y="1020198"/>
            <a:ext cx="8406493" cy="506413"/>
          </a:xfrm>
        </p:spPr>
        <p:txBody>
          <a:bodyPr/>
          <a:lstStyle>
            <a:lvl1pPr marL="0" indent="0" algn="r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600" b="0" kern="0" cap="all" baseline="0" dirty="0" smtClean="0">
                <a:solidFill>
                  <a:schemeClr val="tx1"/>
                </a:solidFill>
                <a:latin typeface="+mj-lt"/>
                <a:ea typeface="+mj-ea"/>
                <a:cs typeface="ＭＳ Ｐゴシック"/>
              </a:defRPr>
            </a:lvl1pPr>
            <a:lvl2pPr marL="384175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200" b="0" kern="0" cap="all" baseline="0" dirty="0" smtClean="0">
                <a:solidFill>
                  <a:srgbClr val="6D6E71"/>
                </a:solidFill>
                <a:latin typeface="+mj-lt"/>
                <a:ea typeface="+mj-ea"/>
                <a:cs typeface="ＭＳ Ｐゴシック"/>
              </a:defRPr>
            </a:lvl2pPr>
            <a:lvl3pPr marL="760413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200" b="0" kern="0" cap="all" baseline="0" dirty="0" smtClean="0">
                <a:solidFill>
                  <a:srgbClr val="6D6E71"/>
                </a:solidFill>
                <a:latin typeface="+mj-lt"/>
                <a:ea typeface="+mj-ea"/>
                <a:cs typeface="ＭＳ Ｐゴシック"/>
              </a:defRPr>
            </a:lvl3pPr>
            <a:lvl4pPr marL="1144588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200" b="0" kern="0" cap="all" baseline="0" dirty="0" smtClean="0">
                <a:solidFill>
                  <a:srgbClr val="6D6E71"/>
                </a:solidFill>
                <a:latin typeface="+mj-lt"/>
                <a:ea typeface="+mj-ea"/>
                <a:cs typeface="ＭＳ Ｐゴシック"/>
              </a:defRPr>
            </a:lvl4pPr>
            <a:lvl5pPr marL="1527175" indent="0"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GB" sz="1200" b="0" kern="0" cap="all" baseline="0" dirty="0">
                <a:solidFill>
                  <a:srgbClr val="6D6E71"/>
                </a:solidFill>
                <a:latin typeface="+mj-lt"/>
                <a:ea typeface="+mj-ea"/>
                <a:cs typeface="ＭＳ Ｐゴシック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0356" y="698500"/>
            <a:ext cx="8429631" cy="36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8"/>
          </p:nvPr>
        </p:nvSpPr>
        <p:spPr>
          <a:xfrm>
            <a:off x="612776" y="1833563"/>
            <a:ext cx="7918450" cy="4135437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 marL="180000" indent="-180000">
              <a:spcBef>
                <a:spcPts val="900"/>
              </a:spcBef>
              <a:defRPr/>
            </a:lvl2pPr>
            <a:lvl3pPr marL="360000" indent="-180000">
              <a:spcBef>
                <a:spcPts val="300"/>
              </a:spcBef>
              <a:defRPr/>
            </a:lvl3pPr>
            <a:lvl4pPr indent="-180000">
              <a:spcBef>
                <a:spcPts val="300"/>
              </a:spcBef>
              <a:defRPr/>
            </a:lvl4pPr>
            <a:lvl5pPr marL="720000" indent="-180000"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9"/>
          </p:nvPr>
        </p:nvSpPr>
        <p:spPr>
          <a:xfrm>
            <a:off x="4465638" y="265113"/>
            <a:ext cx="4319587" cy="1793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Thibault Géoui | Dec 6th 2013 | RMC public beta planning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20"/>
          </p:nvPr>
        </p:nvSpPr>
        <p:spPr>
          <a:xfrm>
            <a:off x="8718550" y="6334125"/>
            <a:ext cx="307975" cy="1381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C0CFB-0F48-4FF6-9CD9-09E46F9D6E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2" name="Рисунок 7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3" name="Рисунок 7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09" name="Рисунок 10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0" name="Рисунок 10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46" name="Рисунок 14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47" name="Рисунок 14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250120" y="76320"/>
            <a:ext cx="816840" cy="904320"/>
          </a:xfrm>
          <a:prstGeom prst="rect">
            <a:avLst/>
          </a:prstGeom>
          <a:ln w="936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00" r:id="rId13"/>
    <p:sldLayoutId id="2147483701" r:id="rId14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250120" y="76320"/>
            <a:ext cx="816840" cy="904320"/>
          </a:xfrm>
          <a:prstGeom prst="rect">
            <a:avLst/>
          </a:prstGeom>
          <a:ln w="9360"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3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250120" y="76320"/>
            <a:ext cx="816840" cy="904320"/>
          </a:xfrm>
          <a:prstGeom prst="rect">
            <a:avLst/>
          </a:prstGeom>
          <a:ln w="9360">
            <a:noFill/>
          </a:ln>
        </p:spPr>
      </p:pic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Picture 3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250120" y="76320"/>
            <a:ext cx="816840" cy="904320"/>
          </a:xfrm>
          <a:prstGeom prst="rect">
            <a:avLst/>
          </a:prstGeom>
          <a:ln w="9360">
            <a:noFill/>
          </a:ln>
        </p:spPr>
      </p:pic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jpeg"/><Relationship Id="rId21" Type="http://schemas.openxmlformats.org/officeDocument/2006/relationships/image" Target="../media/image21.pn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jpe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elsevier.com/app/answers/detail/a_id/3947/p/9056/c/9496,9502/related/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6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axys.com/" TargetMode="External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8.pn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5"/>
          </p:nvPr>
        </p:nvSpPr>
        <p:spPr>
          <a:xfrm>
            <a:off x="2843808" y="2780928"/>
            <a:ext cx="6081713" cy="1697037"/>
          </a:xfrm>
        </p:spPr>
        <p:txBody>
          <a:bodyPr rtlCol="0">
            <a:noAutofit/>
          </a:bodyPr>
          <a:lstStyle/>
          <a:p>
            <a:pPr algn="l">
              <a:defRPr/>
            </a:pPr>
            <a:r>
              <a:rPr lang="ru-RU" sz="1800" cap="none" dirty="0">
                <a:solidFill>
                  <a:srgbClr val="000000"/>
                </a:solidFill>
                <a:cs typeface="Arial" pitchFamily="34" charset="0"/>
              </a:rPr>
              <a:t>Докладчик: </a:t>
            </a:r>
            <a:r>
              <a:rPr lang="ru-RU" sz="1800" cap="none" dirty="0">
                <a:solidFill>
                  <a:srgbClr val="000000"/>
                </a:solidFill>
                <a:cs typeface="Arial" pitchFamily="34" charset="0"/>
              </a:rPr>
              <a:t>Владимир Костин</a:t>
            </a:r>
            <a:endParaRPr lang="ru-RU" sz="1800" cap="none" dirty="0">
              <a:solidFill>
                <a:srgbClr val="000000"/>
              </a:solidFill>
              <a:cs typeface="Arial" pitchFamily="34" charset="0"/>
            </a:endParaRPr>
          </a:p>
          <a:p>
            <a:pPr algn="l">
              <a:defRPr/>
            </a:pPr>
            <a:r>
              <a:rPr lang="ru-RU" sz="1800" cap="none" dirty="0">
                <a:solidFill>
                  <a:srgbClr val="000000"/>
                </a:solidFill>
                <a:cs typeface="Arial" pitchFamily="34" charset="0"/>
              </a:rPr>
              <a:t>Тренер </a:t>
            </a:r>
            <a:r>
              <a:rPr sz="1800" cap="none" dirty="0">
                <a:solidFill>
                  <a:srgbClr val="000000"/>
                </a:solidFill>
                <a:cs typeface="Arial" pitchFamily="34" charset="0"/>
              </a:rPr>
              <a:t>Elsevier </a:t>
            </a:r>
            <a:r>
              <a:rPr lang="ru-RU" sz="1800" cap="none" dirty="0">
                <a:solidFill>
                  <a:srgbClr val="000000"/>
                </a:solidFill>
                <a:cs typeface="Arial" pitchFamily="34" charset="0"/>
              </a:rPr>
              <a:t>по продуктам </a:t>
            </a:r>
            <a:r>
              <a:rPr sz="1800" cap="none" dirty="0" err="1">
                <a:solidFill>
                  <a:srgbClr val="000000"/>
                </a:solidFill>
                <a:cs typeface="Arial" pitchFamily="34" charset="0"/>
              </a:rPr>
              <a:t>Reaxys</a:t>
            </a:r>
            <a:r>
              <a:rPr sz="1800" cap="none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ru-RU" sz="1800" cap="none" dirty="0">
                <a:solidFill>
                  <a:srgbClr val="000000"/>
                </a:solidFill>
                <a:cs typeface="Arial" pitchFamily="34" charset="0"/>
              </a:rPr>
              <a:t>и </a:t>
            </a:r>
            <a:r>
              <a:rPr lang="en-US" sz="1800" cap="none" dirty="0" err="1" smtClean="0">
                <a:solidFill>
                  <a:srgbClr val="000000"/>
                </a:solidFill>
                <a:cs typeface="Arial" pitchFamily="34" charset="0"/>
              </a:rPr>
              <a:t>Reaxys</a:t>
            </a:r>
            <a:r>
              <a:rPr lang="en-US" sz="1800" cap="none" dirty="0" smtClean="0">
                <a:solidFill>
                  <a:srgbClr val="000000"/>
                </a:solidFill>
                <a:cs typeface="Arial" pitchFamily="34" charset="0"/>
              </a:rPr>
              <a:t> Medicinal Chemistry </a:t>
            </a:r>
            <a:r>
              <a:rPr lang="ru-RU" sz="1800" cap="none" dirty="0" smtClean="0">
                <a:solidFill>
                  <a:srgbClr val="000000"/>
                </a:solidFill>
                <a:cs typeface="Arial" pitchFamily="34" charset="0"/>
              </a:rPr>
              <a:t>в </a:t>
            </a:r>
            <a:r>
              <a:rPr lang="ru-RU" sz="1800" cap="none" dirty="0" smtClean="0">
                <a:solidFill>
                  <a:srgbClr val="000000"/>
                </a:solidFill>
                <a:cs typeface="Arial" pitchFamily="34" charset="0"/>
              </a:rPr>
              <a:t>России</a:t>
            </a:r>
            <a:endParaRPr lang="ru-RU" sz="1800" cap="none" dirty="0">
              <a:solidFill>
                <a:srgbClr val="000000"/>
              </a:solidFill>
              <a:cs typeface="Arial" pitchFamily="34" charset="0"/>
            </a:endParaRPr>
          </a:p>
          <a:p>
            <a:pPr algn="l">
              <a:defRPr/>
            </a:pPr>
            <a:endParaRPr lang="ru-RU" sz="1800" cap="none" dirty="0">
              <a:solidFill>
                <a:srgbClr val="000000"/>
              </a:solidFill>
              <a:cs typeface="Arial" pitchFamily="34" charset="0"/>
            </a:endParaRPr>
          </a:p>
          <a:p>
            <a:pPr algn="l">
              <a:defRPr/>
            </a:pPr>
            <a:r>
              <a:rPr lang="ru-RU" sz="1800" cap="none" dirty="0" smtClean="0">
                <a:solidFill>
                  <a:srgbClr val="000000"/>
                </a:solidFill>
                <a:cs typeface="Arial" pitchFamily="34" charset="0"/>
              </a:rPr>
              <a:t>аспирант </a:t>
            </a:r>
            <a:r>
              <a:rPr lang="ru-RU" sz="1800" cap="none" dirty="0">
                <a:solidFill>
                  <a:srgbClr val="000000"/>
                </a:solidFill>
                <a:cs typeface="Arial" pitchFamily="34" charset="0"/>
              </a:rPr>
              <a:t>2 г.о. </a:t>
            </a:r>
            <a:r>
              <a:rPr lang="ru-RU" sz="1800" cap="none" dirty="0" smtClean="0">
                <a:solidFill>
                  <a:srgbClr val="000000"/>
                </a:solidFill>
                <a:cs typeface="Arial" pitchFamily="34" charset="0"/>
              </a:rPr>
              <a:t>Кафедры </a:t>
            </a:r>
            <a:r>
              <a:rPr lang="ru-RU" sz="1800" cap="none" dirty="0">
                <a:solidFill>
                  <a:srgbClr val="000000"/>
                </a:solidFill>
                <a:cs typeface="Arial" pitchFamily="34" charset="0"/>
              </a:rPr>
              <a:t>органической химии </a:t>
            </a:r>
            <a:r>
              <a:rPr lang="ru-RU" sz="1800" cap="none" dirty="0" smtClean="0">
                <a:solidFill>
                  <a:srgbClr val="000000"/>
                </a:solidFill>
                <a:cs typeface="Arial" pitchFamily="34" charset="0"/>
              </a:rPr>
              <a:t>Химического факультета </a:t>
            </a:r>
            <a:r>
              <a:rPr lang="ru-RU" sz="1800" cap="none" dirty="0">
                <a:solidFill>
                  <a:srgbClr val="000000"/>
                </a:solidFill>
                <a:cs typeface="Arial" pitchFamily="34" charset="0"/>
              </a:rPr>
              <a:t>МГУ </a:t>
            </a:r>
          </a:p>
          <a:p>
            <a:pPr algn="l">
              <a:defRPr/>
            </a:pPr>
            <a:endParaRPr lang="ru-RU" sz="1800" cap="none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9625" cy="21605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Reaxys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и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Reaxys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Medicinal Chemistry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: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</a:b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поисковые системы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для химических, биохимических и медицинских исследований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от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Elsevier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Текст 7"/>
          <p:cNvSpPr txBox="1">
            <a:spLocks/>
          </p:cNvSpPr>
          <p:nvPr/>
        </p:nvSpPr>
        <p:spPr>
          <a:xfrm>
            <a:off x="2915816" y="5805264"/>
            <a:ext cx="2560687" cy="767233"/>
          </a:xfrm>
          <a:prstGeom prst="rect">
            <a:avLst/>
          </a:prstGeom>
        </p:spPr>
        <p:txBody>
          <a:bodyPr lIns="0" tIns="0" rIns="0" bIns="0"/>
          <a:lstStyle/>
          <a:p>
            <a:pPr eaLnBrk="0" hangingPunct="0">
              <a:buClr>
                <a:schemeClr val="accent1"/>
              </a:buClr>
              <a:buFont typeface="Arial" pitchFamily="34" charset="0"/>
              <a:buNone/>
              <a:defRPr/>
            </a:pPr>
            <a:r>
              <a:rPr lang="ru-RU" b="1" kern="0" dirty="0" smtClean="0">
                <a:solidFill>
                  <a:srgbClr val="000000"/>
                </a:solidFill>
                <a:latin typeface="+mj-lt"/>
                <a:ea typeface="+mj-ea"/>
                <a:cs typeface="Arial" pitchFamily="34" charset="0"/>
              </a:rPr>
              <a:t>Москва, РУДН</a:t>
            </a:r>
            <a:endParaRPr lang="ru-RU" b="1" kern="0" dirty="0">
              <a:solidFill>
                <a:srgbClr val="000000"/>
              </a:solidFill>
              <a:latin typeface="+mj-lt"/>
              <a:ea typeface="+mj-ea"/>
              <a:cs typeface="Arial" pitchFamily="34" charset="0"/>
            </a:endParaRPr>
          </a:p>
          <a:p>
            <a:pPr eaLnBrk="0" hangingPunct="0">
              <a:buClr>
                <a:schemeClr val="accent1"/>
              </a:buClr>
              <a:buFont typeface="Arial" pitchFamily="34" charset="0"/>
              <a:buNone/>
              <a:defRPr/>
            </a:pPr>
            <a:r>
              <a:rPr lang="ru-RU" b="1" kern="0" dirty="0" smtClean="0">
                <a:solidFill>
                  <a:srgbClr val="000000"/>
                </a:solidFill>
                <a:latin typeface="+mj-lt"/>
                <a:ea typeface="+mj-ea"/>
                <a:cs typeface="Arial" pitchFamily="34" charset="0"/>
              </a:rPr>
              <a:t>19 мая </a:t>
            </a:r>
            <a:r>
              <a:rPr lang="ru-RU" b="1" kern="0" dirty="0">
                <a:solidFill>
                  <a:srgbClr val="000000"/>
                </a:solidFill>
                <a:latin typeface="+mj-lt"/>
                <a:ea typeface="+mj-ea"/>
                <a:cs typeface="Arial" pitchFamily="34" charset="0"/>
              </a:rPr>
              <a:t>2016 года</a:t>
            </a:r>
          </a:p>
          <a:p>
            <a:pPr eaLnBrk="0" hangingPunct="0">
              <a:buClr>
                <a:schemeClr val="accent1"/>
              </a:buClr>
              <a:buFont typeface="Arial" pitchFamily="34" charset="0"/>
              <a:buNone/>
              <a:defRPr/>
            </a:pPr>
            <a:endParaRPr lang="ru-RU" b="1" kern="0" dirty="0">
              <a:solidFill>
                <a:srgbClr val="000000"/>
              </a:solidFill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10" name="Текст 7"/>
          <p:cNvSpPr txBox="1">
            <a:spLocks/>
          </p:cNvSpPr>
          <p:nvPr/>
        </p:nvSpPr>
        <p:spPr>
          <a:xfrm>
            <a:off x="2843808" y="4653136"/>
            <a:ext cx="5184576" cy="792088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Презентацию фотографировать не надо,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Передам ее всем желающим после семинара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67544" y="260648"/>
            <a:ext cx="7776864" cy="2880320"/>
          </a:xfrm>
        </p:spPr>
        <p:txBody>
          <a:bodyPr anchor="t"/>
          <a:lstStyle/>
          <a:p>
            <a:pPr algn="ctr"/>
            <a:r>
              <a:rPr lang="ru-RU" sz="2800" b="1" dirty="0" smtClean="0"/>
              <a:t>Спасибо за внимание!</a:t>
            </a:r>
            <a:endParaRPr lang="ru-RU" sz="2800" b="1" dirty="0" smtClean="0"/>
          </a:p>
          <a:p>
            <a:endParaRPr lang="ru-RU" sz="2800" dirty="0" smtClean="0"/>
          </a:p>
          <a:p>
            <a:pPr marL="342900" indent="-342900">
              <a:buFontTx/>
              <a:buAutoNum type="arabicPeriod"/>
            </a:pPr>
            <a:endParaRPr lang="ru-RU" sz="2800" dirty="0"/>
          </a:p>
          <a:p>
            <a:pPr marL="342900" indent="-342900"/>
            <a:r>
              <a:rPr lang="ru-RU" sz="2800" dirty="0" smtClean="0"/>
              <a:t>Есть ли вопросы, комментарии, замечания?</a:t>
            </a:r>
          </a:p>
          <a:p>
            <a:pPr marL="342900" indent="-342900">
              <a:buFontTx/>
              <a:buAutoNum type="arabicPeriod"/>
            </a:pPr>
            <a:endParaRPr lang="ru-RU" sz="2800" dirty="0" smtClean="0"/>
          </a:p>
          <a:p>
            <a:pPr marL="342900" indent="-342900"/>
            <a:endParaRPr lang="ru-RU" sz="2800" dirty="0" smtClean="0"/>
          </a:p>
          <a:p>
            <a:pPr marL="342900" indent="-342900">
              <a:buAutoNum type="arabicPeriod"/>
            </a:pPr>
            <a:endParaRPr lang="ru-RU" sz="2800" dirty="0" smtClean="0"/>
          </a:p>
          <a:p>
            <a:pPr marL="342900" indent="-342900">
              <a:buAutoNum type="arabicPeriod"/>
            </a:pPr>
            <a:endParaRPr lang="ru-RU" sz="2800" dirty="0" smtClean="0"/>
          </a:p>
          <a:p>
            <a:pPr marL="342900" indent="-342900">
              <a:buAutoNum type="arabicPeriod"/>
            </a:pPr>
            <a:endParaRPr lang="ru-RU" sz="2800" dirty="0" smtClean="0"/>
          </a:p>
          <a:p>
            <a:pPr marL="342900" indent="-342900">
              <a:buAutoNum type="arabicPeriod"/>
            </a:pP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76470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endParaRPr lang="ru-RU" dirty="0"/>
          </a:p>
        </p:txBody>
      </p:sp>
      <p:pic>
        <p:nvPicPr>
          <p:cNvPr id="5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5656" y="3284984"/>
            <a:ext cx="5976664" cy="1455464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755576" y="3140968"/>
            <a:ext cx="2808312" cy="936104"/>
          </a:xfrm>
          <a:prstGeom prst="ellipse">
            <a:avLst/>
          </a:prstGeom>
          <a:gradFill>
            <a:gsLst>
              <a:gs pos="0">
                <a:srgbClr val="CCCCCC"/>
              </a:gs>
              <a:gs pos="100000">
                <a:srgbClr val="FFFFFF"/>
              </a:gs>
            </a:gsLst>
            <a:lin ang="16200000"/>
          </a:gradFill>
          <a:ln w="25560">
            <a:noFill/>
          </a:ln>
        </p:spPr>
      </p:sp>
      <p:sp>
        <p:nvSpPr>
          <p:cNvPr id="157" name="CustomShape 3"/>
          <p:cNvSpPr/>
          <p:nvPr/>
        </p:nvSpPr>
        <p:spPr>
          <a:xfrm>
            <a:off x="537840" y="1472984"/>
            <a:ext cx="3785760" cy="522360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rgbClr val="FFFFFF"/>
              </a:gs>
            </a:gsLst>
            <a:path path="circle"/>
          </a:gradFill>
          <a:ln w="25560">
            <a:noFill/>
          </a:ln>
        </p:spPr>
      </p:sp>
      <p:sp>
        <p:nvSpPr>
          <p:cNvPr id="159" name="CustomShape 5"/>
          <p:cNvSpPr/>
          <p:nvPr/>
        </p:nvSpPr>
        <p:spPr>
          <a:xfrm>
            <a:off x="4986000" y="1978200"/>
            <a:ext cx="3527280" cy="486720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rgbClr val="FFFFFF"/>
              </a:gs>
            </a:gsLst>
            <a:path path="circle"/>
          </a:gradFill>
          <a:ln w="25560">
            <a:noFill/>
          </a:ln>
        </p:spPr>
      </p:sp>
      <p:sp>
        <p:nvSpPr>
          <p:cNvPr id="161" name="CustomShape 7"/>
          <p:cNvSpPr/>
          <p:nvPr/>
        </p:nvSpPr>
        <p:spPr>
          <a:xfrm>
            <a:off x="1735920" y="969840"/>
            <a:ext cx="3239280" cy="323280"/>
          </a:xfrm>
          <a:prstGeom prst="round1Rect">
            <a:avLst>
              <a:gd name="adj" fmla="val 24193"/>
            </a:avLst>
          </a:prstGeom>
          <a:noFill/>
          <a:ln w="12600"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b="1" dirty="0">
                <a:latin typeface="+mj-lt"/>
              </a:rPr>
              <a:t>REAXYS</a:t>
            </a:r>
            <a:endParaRPr b="1" dirty="0">
              <a:latin typeface="+mj-lt"/>
            </a:endParaRPr>
          </a:p>
        </p:txBody>
      </p:sp>
      <p:sp>
        <p:nvSpPr>
          <p:cNvPr id="162" name="CustomShape 8"/>
          <p:cNvSpPr/>
          <p:nvPr/>
        </p:nvSpPr>
        <p:spPr>
          <a:xfrm>
            <a:off x="5364088" y="3861048"/>
            <a:ext cx="2736304" cy="5014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+mj-lt"/>
                <a:ea typeface="ＭＳ Ｐゴシック"/>
              </a:rPr>
              <a:t>РАЗНОРОДНЫЕ ДАННЫЕ</a:t>
            </a:r>
            <a:endParaRPr sz="2400" dirty="0">
              <a:latin typeface="+mj-lt"/>
            </a:endParaRPr>
          </a:p>
        </p:txBody>
      </p:sp>
      <p:sp>
        <p:nvSpPr>
          <p:cNvPr id="163" name="CustomShape 9"/>
          <p:cNvSpPr/>
          <p:nvPr/>
        </p:nvSpPr>
        <p:spPr>
          <a:xfrm>
            <a:off x="4716016" y="2996952"/>
            <a:ext cx="3995936" cy="524856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+mj-lt"/>
                <a:ea typeface="ＭＳ Ｐゴシック"/>
              </a:rPr>
              <a:t>БИБЛИОГРАФИЧЕСКИЙ </a:t>
            </a:r>
            <a:r>
              <a:rPr lang="en-US" sz="1600" b="1" dirty="0" smtClean="0">
                <a:latin typeface="+mj-lt"/>
                <a:ea typeface="ＭＳ Ｐゴシック"/>
              </a:rPr>
              <a:t>ПОИСК</a:t>
            </a:r>
            <a:r>
              <a:rPr lang="ru-RU" sz="1600" b="1" dirty="0" smtClean="0">
                <a:latin typeface="+mj-lt"/>
                <a:ea typeface="ＭＳ Ｐゴシック"/>
              </a:rPr>
              <a:t> </a:t>
            </a:r>
            <a:br>
              <a:rPr lang="ru-RU" sz="1600" b="1" dirty="0" smtClean="0">
                <a:latin typeface="+mj-lt"/>
                <a:ea typeface="ＭＳ Ｐゴシック"/>
              </a:rPr>
            </a:br>
            <a:r>
              <a:rPr lang="ru-RU" sz="1600" b="1" dirty="0" smtClean="0">
                <a:latin typeface="+mj-lt"/>
                <a:ea typeface="ＭＳ Ｐゴシック"/>
              </a:rPr>
              <a:t>(ПО КЛЮЧЕВЫМ СЛОВАМ)</a:t>
            </a:r>
            <a:endParaRPr sz="2400" dirty="0">
              <a:latin typeface="+mj-lt"/>
            </a:endParaRPr>
          </a:p>
        </p:txBody>
      </p:sp>
      <p:sp>
        <p:nvSpPr>
          <p:cNvPr id="164" name="CustomShape 10"/>
          <p:cNvSpPr/>
          <p:nvPr/>
        </p:nvSpPr>
        <p:spPr>
          <a:xfrm>
            <a:off x="2987824" y="3789040"/>
            <a:ext cx="1813680" cy="6454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endParaRPr dirty="0">
              <a:latin typeface="+mj-lt"/>
            </a:endParaRPr>
          </a:p>
        </p:txBody>
      </p:sp>
      <p:sp>
        <p:nvSpPr>
          <p:cNvPr id="165" name="CustomShape 11"/>
          <p:cNvSpPr/>
          <p:nvPr/>
        </p:nvSpPr>
        <p:spPr>
          <a:xfrm>
            <a:off x="467544" y="3645024"/>
            <a:ext cx="2470320" cy="3643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endParaRPr dirty="0">
              <a:latin typeface="+mj-lt"/>
            </a:endParaRPr>
          </a:p>
        </p:txBody>
      </p:sp>
      <p:sp>
        <p:nvSpPr>
          <p:cNvPr id="166" name="CustomShape 12"/>
          <p:cNvSpPr/>
          <p:nvPr/>
        </p:nvSpPr>
        <p:spPr>
          <a:xfrm>
            <a:off x="251520" y="4149080"/>
            <a:ext cx="5076056" cy="1368152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1400" b="1" dirty="0" smtClean="0">
                <a:latin typeface="+mj-lt"/>
                <a:ea typeface="ＭＳ Ｐゴシック"/>
              </a:rPr>
              <a:t>ДОСТОИНСТВА</a:t>
            </a:r>
          </a:p>
          <a:p>
            <a:pPr>
              <a:lnSpc>
                <a:spcPct val="100000"/>
              </a:lnSpc>
            </a:pPr>
            <a:r>
              <a:rPr lang="ru-RU" sz="1400" b="1" dirty="0" smtClean="0">
                <a:latin typeface="+mj-lt"/>
                <a:ea typeface="ＭＳ Ｐゴシック"/>
              </a:rPr>
              <a:t>- ГЛУБОКИЙ И ШИРОКИЙ ПОИСК НА ЯЗЫКЕ ХИМИИ</a:t>
            </a:r>
            <a:endParaRPr lang="ru-RU" sz="1400" b="1" dirty="0" smtClean="0">
              <a:latin typeface="+mj-lt"/>
              <a:ea typeface="ＭＳ Ｐゴシック"/>
            </a:endParaRPr>
          </a:p>
          <a:p>
            <a:pPr>
              <a:buFontTx/>
              <a:buChar char="-"/>
            </a:pPr>
            <a:r>
              <a:rPr lang="ru-RU" sz="1400" b="1" dirty="0" smtClean="0">
                <a:latin typeface="+mj-lt"/>
                <a:ea typeface="ＭＳ Ｐゴシック"/>
              </a:rPr>
              <a:t>ГИБКАЯ СИСТЕМАТИЗАЦИЯ ДАННЫХ</a:t>
            </a:r>
          </a:p>
          <a:p>
            <a:r>
              <a:rPr lang="ru-RU" sz="1400" b="1" dirty="0" smtClean="0">
                <a:ea typeface="ＭＳ Ｐゴシック"/>
              </a:rPr>
              <a:t>- БЫСТРЫЙ И УДОБНЫЙ ПОИСК</a:t>
            </a:r>
          </a:p>
          <a:p>
            <a:pPr>
              <a:buFontTx/>
              <a:buChar char="-"/>
            </a:pPr>
            <a:r>
              <a:rPr lang="ru-RU" sz="1400" b="1" dirty="0" smtClean="0">
                <a:latin typeface="+mj-lt"/>
              </a:rPr>
              <a:t>ПРОСТОТА В ОСВОЕНИИ</a:t>
            </a:r>
            <a:endParaRPr sz="1400" b="1" dirty="0">
              <a:latin typeface="+mj-lt"/>
            </a:endParaRPr>
          </a:p>
        </p:txBody>
      </p:sp>
      <p:sp>
        <p:nvSpPr>
          <p:cNvPr id="168" name="CustomShape 14"/>
          <p:cNvSpPr/>
          <p:nvPr/>
        </p:nvSpPr>
        <p:spPr>
          <a:xfrm>
            <a:off x="5004048" y="4581128"/>
            <a:ext cx="3888432" cy="1224136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en-US" sz="1400" b="1" dirty="0" smtClean="0">
                <a:latin typeface="+mj-lt"/>
                <a:ea typeface="ＭＳ Ｐゴシック"/>
              </a:rPr>
              <a:t>НУЖ</a:t>
            </a:r>
            <a:r>
              <a:rPr lang="ru-RU" sz="1400" b="1" dirty="0" smtClean="0">
                <a:latin typeface="+mj-lt"/>
                <a:ea typeface="ＭＳ Ｐゴシック"/>
              </a:rPr>
              <a:t>НА СИСТЕМАТИЗАЦИЯ И ОБРАБОТКА БОЛЬШОГО ОБЪЕМА РАЗНОРОДНЫХ ДАННЫХ (СТАТЬИ, ОБЗОРЫ, ПАТЕНТЫ…)</a:t>
            </a:r>
            <a:endParaRPr sz="2000" dirty="0">
              <a:latin typeface="+mj-lt"/>
            </a:endParaRPr>
          </a:p>
        </p:txBody>
      </p:sp>
      <p:sp>
        <p:nvSpPr>
          <p:cNvPr id="169" name="CustomShape 15"/>
          <p:cNvSpPr/>
          <p:nvPr/>
        </p:nvSpPr>
        <p:spPr>
          <a:xfrm>
            <a:off x="251520" y="5877272"/>
            <a:ext cx="4464496" cy="648072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b="1" dirty="0" smtClean="0">
                <a:latin typeface="+mj-lt"/>
                <a:ea typeface="ＭＳ Ｐゴシック"/>
              </a:rPr>
              <a:t>СДЕЛАНО </a:t>
            </a:r>
            <a:r>
              <a:rPr lang="en-US" b="1" dirty="0" smtClean="0">
                <a:latin typeface="+mj-lt"/>
                <a:ea typeface="ＭＳ Ｐゴシック"/>
              </a:rPr>
              <a:t>ХИМИКАМИ </a:t>
            </a:r>
            <a:r>
              <a:rPr lang="en-US" b="1" dirty="0">
                <a:latin typeface="+mj-lt"/>
                <a:ea typeface="ＭＳ Ｐゴシック"/>
              </a:rPr>
              <a:t>ДЛЯ ХИМИКОВ</a:t>
            </a:r>
            <a:endParaRPr sz="2800" b="1" dirty="0">
              <a:latin typeface="+mj-lt"/>
            </a:endParaRPr>
          </a:p>
        </p:txBody>
      </p:sp>
      <p:sp>
        <p:nvSpPr>
          <p:cNvPr id="170" name="CustomShape 16"/>
          <p:cNvSpPr/>
          <p:nvPr/>
        </p:nvSpPr>
        <p:spPr>
          <a:xfrm>
            <a:off x="5443560" y="980728"/>
            <a:ext cx="3239280" cy="323280"/>
          </a:xfrm>
          <a:prstGeom prst="round1Rect">
            <a:avLst>
              <a:gd name="adj" fmla="val 24193"/>
            </a:avLst>
          </a:prstGeom>
          <a:noFill/>
          <a:ln w="12600"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b="1" dirty="0">
                <a:latin typeface="+mj-lt"/>
              </a:rPr>
              <a:t>ДРУГИЕ БАЗЫ ДАННЫХ</a:t>
            </a:r>
            <a:endParaRPr dirty="0">
              <a:latin typeface="+mj-lt"/>
            </a:endParaRPr>
          </a:p>
        </p:txBody>
      </p:sp>
      <p:sp>
        <p:nvSpPr>
          <p:cNvPr id="171" name="CustomShape 17"/>
          <p:cNvSpPr/>
          <p:nvPr/>
        </p:nvSpPr>
        <p:spPr>
          <a:xfrm>
            <a:off x="6553080" y="6245280"/>
            <a:ext cx="2133000" cy="47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EEBD317E-80F1-4074-B8F2-30A9AFD28458}" type="slidenum">
              <a:rPr lang="en-US" sz="800" b="1">
                <a:solidFill>
                  <a:srgbClr val="FFFFFF"/>
                </a:solidFill>
                <a:latin typeface="+mj-lt"/>
              </a:rPr>
              <a:pPr algn="r">
                <a:lnSpc>
                  <a:spcPct val="100000"/>
                </a:lnSpc>
              </a:pPr>
              <a:t>2</a:t>
            </a:fld>
            <a:endParaRPr>
              <a:latin typeface="+mj-lt"/>
            </a:endParaRPr>
          </a:p>
        </p:txBody>
      </p:sp>
      <p:sp>
        <p:nvSpPr>
          <p:cNvPr id="174" name="CustomShape 20"/>
          <p:cNvSpPr/>
          <p:nvPr/>
        </p:nvSpPr>
        <p:spPr>
          <a:xfrm rot="10800000">
            <a:off x="1979712" y="2889319"/>
            <a:ext cx="503280" cy="179640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 w="25560">
            <a:noFill/>
          </a:ln>
        </p:spPr>
      </p:sp>
      <p:sp>
        <p:nvSpPr>
          <p:cNvPr id="175" name="CustomShape 21"/>
          <p:cNvSpPr/>
          <p:nvPr/>
        </p:nvSpPr>
        <p:spPr>
          <a:xfrm>
            <a:off x="1187624" y="3284984"/>
            <a:ext cx="2008800" cy="530712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en-US" sz="1400" b="1" dirty="0" smtClean="0">
                <a:latin typeface="+mj-lt"/>
                <a:ea typeface="ＭＳ Ｐゴシック"/>
              </a:rPr>
              <a:t>РЕЛЕВАНТНЫЕ</a:t>
            </a:r>
            <a:endParaRPr lang="ru-RU" sz="1400" b="1" dirty="0" smtClean="0">
              <a:latin typeface="+mj-lt"/>
              <a:ea typeface="ＭＳ Ｐゴシック"/>
            </a:endParaRPr>
          </a:p>
          <a:p>
            <a:pPr algn="ctr">
              <a:lnSpc>
                <a:spcPct val="100000"/>
              </a:lnSpc>
            </a:pPr>
            <a:r>
              <a:rPr lang="ru-RU" sz="1400" b="1" dirty="0" smtClean="0">
                <a:latin typeface="+mj-lt"/>
                <a:ea typeface="ＭＳ Ｐゴシック"/>
              </a:rPr>
              <a:t>(КЛЮЧЕВЫЕ)</a:t>
            </a:r>
            <a:endParaRPr dirty="0">
              <a:latin typeface="+mj-lt"/>
            </a:endParaRPr>
          </a:p>
          <a:p>
            <a:pPr algn="ctr">
              <a:lnSpc>
                <a:spcPct val="100000"/>
              </a:lnSpc>
            </a:pPr>
            <a:r>
              <a:rPr lang="en-US" sz="1400" b="1" dirty="0">
                <a:latin typeface="+mj-lt"/>
                <a:ea typeface="ＭＳ Ｐゴシック"/>
              </a:rPr>
              <a:t>РЕЗУЛЬТАТЫ</a:t>
            </a:r>
            <a:endParaRPr dirty="0">
              <a:latin typeface="+mj-lt"/>
            </a:endParaRPr>
          </a:p>
        </p:txBody>
      </p:sp>
      <p:sp>
        <p:nvSpPr>
          <p:cNvPr id="176" name="CustomShape 22"/>
          <p:cNvSpPr/>
          <p:nvPr/>
        </p:nvSpPr>
        <p:spPr>
          <a:xfrm rot="10800000">
            <a:off x="6516216" y="3573016"/>
            <a:ext cx="503280" cy="179640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 w="25560">
            <a:noFill/>
          </a:ln>
        </p:spPr>
      </p:sp>
      <p:sp>
        <p:nvSpPr>
          <p:cNvPr id="177" name="CustomShape 23"/>
          <p:cNvSpPr/>
          <p:nvPr/>
        </p:nvSpPr>
        <p:spPr>
          <a:xfrm rot="10800000">
            <a:off x="6516216" y="4293096"/>
            <a:ext cx="503280" cy="179640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 w="25560">
            <a:noFill/>
          </a:ln>
        </p:spPr>
      </p:sp>
      <p:pic>
        <p:nvPicPr>
          <p:cNvPr id="178" name="Picture 6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09160" y="1448864"/>
            <a:ext cx="362880" cy="47628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79" name="Picture 14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31640" y="1404584"/>
            <a:ext cx="344520" cy="46080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80" name="Picture 4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16000" y="1330424"/>
            <a:ext cx="359640" cy="4867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81" name="Picture 4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67240" y="1440944"/>
            <a:ext cx="356040" cy="47304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82" name="Picture 6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79640" y="1483424"/>
            <a:ext cx="345600" cy="4651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83" name="Picture 6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771640" y="1483424"/>
            <a:ext cx="314280" cy="4417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84" name="Picture 6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988000" y="1339424"/>
            <a:ext cx="339120" cy="4435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85" name="Picture 6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204000" y="1483424"/>
            <a:ext cx="348840" cy="4417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86" name="Picture 7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195640" y="1339424"/>
            <a:ext cx="348840" cy="45648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87" name="Picture 14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555640" y="1339424"/>
            <a:ext cx="347040" cy="45324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88" name="Picture 14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492000" y="1339424"/>
            <a:ext cx="334440" cy="43704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89" name="Picture 14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411640" y="1483424"/>
            <a:ext cx="348480" cy="45540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90" name="Picture 137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763640" y="1339424"/>
            <a:ext cx="339480" cy="45540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91" name="Picture 2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99640" y="1267424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192" name="Picture 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259640" y="1332584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193" name="Picture 4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971640" y="1273184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194" name="Picture 5"/>
          <p:cNvPicPr/>
          <p:nvPr/>
        </p:nvPicPr>
        <p:blipFill>
          <a:blip r:embed="rId19" cstate="print"/>
          <a:srcRect l="-2319781" t="-2708905" r="-811448" b="-153223"/>
          <a:stretch>
            <a:fillRect/>
          </a:stretch>
        </p:blipFill>
        <p:spPr>
          <a:xfrm>
            <a:off x="899640" y="1627424"/>
            <a:ext cx="227880" cy="202680"/>
          </a:xfrm>
          <a:prstGeom prst="rect">
            <a:avLst/>
          </a:prstGeom>
          <a:ln>
            <a:noFill/>
          </a:ln>
        </p:spPr>
      </p:pic>
      <p:pic>
        <p:nvPicPr>
          <p:cNvPr id="195" name="Picture 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71640" y="1267424"/>
            <a:ext cx="791280" cy="410040"/>
          </a:xfrm>
          <a:prstGeom prst="rect">
            <a:avLst/>
          </a:prstGeom>
          <a:ln>
            <a:noFill/>
          </a:ln>
        </p:spPr>
      </p:pic>
      <p:pic>
        <p:nvPicPr>
          <p:cNvPr id="196" name="Picture 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475640" y="1195424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197" name="Picture 9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352440" y="1235384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198" name="Picture 10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3125880" y="1323224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199" name="Picture 11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979640" y="1339424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00" name="Picture 6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12360" y="1885680"/>
            <a:ext cx="362880" cy="47628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01" name="Picture 14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64000" y="1989000"/>
            <a:ext cx="344520" cy="46080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02" name="Picture 4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27800" y="1830600"/>
            <a:ext cx="359640" cy="4867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03" name="Picture 4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071040" y="1954080"/>
            <a:ext cx="356040" cy="47304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04" name="Picture 6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56000" y="1845000"/>
            <a:ext cx="345600" cy="4651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05" name="Picture 6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948360" y="1845000"/>
            <a:ext cx="314280" cy="4417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06" name="Picture 6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040520" y="1944360"/>
            <a:ext cx="339120" cy="4435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07" name="Picture 6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380360" y="1962360"/>
            <a:ext cx="348840" cy="4417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08" name="Picture 7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372360" y="1700640"/>
            <a:ext cx="348840" cy="45648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09" name="Picture 14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732360" y="1700640"/>
            <a:ext cx="347040" cy="45324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10" name="Picture 14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668360" y="1700640"/>
            <a:ext cx="334440" cy="43704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11" name="Picture 14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588360" y="1845000"/>
            <a:ext cx="348480" cy="45540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12" name="Picture 137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940000" y="1700640"/>
            <a:ext cx="339480" cy="45540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13" name="Picture 2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076000" y="162864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14" name="Picture 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364000" y="184500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15" name="Picture 4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076000" y="191700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16" name="Picture 5"/>
          <p:cNvPicPr/>
          <p:nvPr/>
        </p:nvPicPr>
        <p:blipFill>
          <a:blip r:embed="rId19" cstate="print"/>
          <a:srcRect l="-2319781" t="-2708905" r="-811448" b="-153223"/>
          <a:stretch>
            <a:fillRect/>
          </a:stretch>
        </p:blipFill>
        <p:spPr>
          <a:xfrm>
            <a:off x="5076000" y="1989000"/>
            <a:ext cx="227880" cy="202680"/>
          </a:xfrm>
          <a:prstGeom prst="rect">
            <a:avLst/>
          </a:prstGeom>
          <a:ln>
            <a:noFill/>
          </a:ln>
        </p:spPr>
      </p:pic>
      <p:pic>
        <p:nvPicPr>
          <p:cNvPr id="217" name="Picture 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148000" y="1628640"/>
            <a:ext cx="791280" cy="410040"/>
          </a:xfrm>
          <a:prstGeom prst="rect">
            <a:avLst/>
          </a:prstGeom>
          <a:ln>
            <a:noFill/>
          </a:ln>
        </p:spPr>
      </p:pic>
      <p:pic>
        <p:nvPicPr>
          <p:cNvPr id="218" name="Picture 7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330600" y="189720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19" name="Picture 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652000" y="155664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20" name="Picture 9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4700880" y="174456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21" name="Picture 10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7524360" y="162864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22" name="Picture 11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290280" y="167148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23" name="Picture 6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31800" y="6020280"/>
            <a:ext cx="362880" cy="47628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24" name="Picture 14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83440" y="6123240"/>
            <a:ext cx="344520" cy="46080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25" name="Picture 4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47240" y="5965200"/>
            <a:ext cx="359640" cy="4867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26" name="Picture 4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090480" y="6088680"/>
            <a:ext cx="356040" cy="47304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27" name="Picture 6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5440" y="5979240"/>
            <a:ext cx="345600" cy="4651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28" name="Picture 6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967800" y="5979240"/>
            <a:ext cx="314280" cy="4417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29" name="Picture 6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059960" y="6078600"/>
            <a:ext cx="339120" cy="4435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30" name="Picture 6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399800" y="6096960"/>
            <a:ext cx="348840" cy="44172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31" name="Picture 7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391440" y="5835240"/>
            <a:ext cx="348840" cy="45648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32" name="Picture 14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751800" y="5835240"/>
            <a:ext cx="347040" cy="45324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33" name="Picture 14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687800" y="5835240"/>
            <a:ext cx="334440" cy="43704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34" name="Picture 14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607800" y="5979240"/>
            <a:ext cx="348480" cy="45540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35" name="Picture 137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959440" y="5835240"/>
            <a:ext cx="339480" cy="45540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36" name="Picture 2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095440" y="576324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37" name="Picture 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383440" y="597924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38" name="Picture 4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095440" y="605124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39" name="Picture 5"/>
          <p:cNvPicPr/>
          <p:nvPr/>
        </p:nvPicPr>
        <p:blipFill>
          <a:blip r:embed="rId19" cstate="print"/>
          <a:srcRect l="-2319781" t="-2708905" r="-811448" b="-153223"/>
          <a:stretch>
            <a:fillRect/>
          </a:stretch>
        </p:blipFill>
        <p:spPr>
          <a:xfrm>
            <a:off x="5095440" y="6123240"/>
            <a:ext cx="227880" cy="202680"/>
          </a:xfrm>
          <a:prstGeom prst="rect">
            <a:avLst/>
          </a:prstGeom>
          <a:ln>
            <a:noFill/>
          </a:ln>
        </p:spPr>
      </p:pic>
      <p:pic>
        <p:nvPicPr>
          <p:cNvPr id="240" name="Picture 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167440" y="5763240"/>
            <a:ext cx="791280" cy="410040"/>
          </a:xfrm>
          <a:prstGeom prst="rect">
            <a:avLst/>
          </a:prstGeom>
          <a:ln>
            <a:noFill/>
          </a:ln>
        </p:spPr>
      </p:pic>
      <p:pic>
        <p:nvPicPr>
          <p:cNvPr id="241" name="Picture 7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350040" y="603144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42" name="Picture 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671440" y="569124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43" name="Picture 9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4720320" y="587916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44" name="Picture 10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7543800" y="5763240"/>
            <a:ext cx="1007280" cy="590760"/>
          </a:xfrm>
          <a:prstGeom prst="rect">
            <a:avLst/>
          </a:prstGeom>
          <a:ln>
            <a:noFill/>
          </a:ln>
        </p:spPr>
      </p:pic>
      <p:pic>
        <p:nvPicPr>
          <p:cNvPr id="245" name="Picture 11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309720" y="5806080"/>
            <a:ext cx="1007280" cy="590760"/>
          </a:xfrm>
          <a:prstGeom prst="rect">
            <a:avLst/>
          </a:prstGeom>
          <a:ln>
            <a:noFill/>
          </a:ln>
        </p:spPr>
      </p:pic>
      <p:sp>
        <p:nvSpPr>
          <p:cNvPr id="246" name="CustomShape 24"/>
          <p:cNvSpPr/>
          <p:nvPr/>
        </p:nvSpPr>
        <p:spPr>
          <a:xfrm>
            <a:off x="473040" y="130680"/>
            <a:ext cx="7849800" cy="685080"/>
          </a:xfrm>
          <a:prstGeom prst="rect">
            <a:avLst/>
          </a:prstGeom>
          <a:noFill/>
          <a:ln w="9360">
            <a:noFill/>
          </a:ln>
        </p:spPr>
        <p:txBody>
          <a:bodyPr lIns="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400" b="1" dirty="0" smtClean="0">
                <a:latin typeface="+mj-lt"/>
              </a:rPr>
              <a:t>REAXYS</a:t>
            </a:r>
            <a:r>
              <a:rPr lang="ru-RU" sz="2400" b="1" dirty="0" smtClean="0">
                <a:latin typeface="+mj-lt"/>
              </a:rPr>
              <a:t>- 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структурированная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база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данных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для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быстрого</a:t>
            </a:r>
            <a:r>
              <a:rPr lang="en-US" sz="2400" b="1" dirty="0">
                <a:latin typeface="+mj-lt"/>
              </a:rPr>
              <a:t> и </a:t>
            </a:r>
            <a:r>
              <a:rPr lang="en-US" sz="2400" b="1" dirty="0" err="1">
                <a:latin typeface="+mj-lt"/>
              </a:rPr>
              <a:t>точного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поиска</a:t>
            </a:r>
            <a:endParaRPr dirty="0">
              <a:latin typeface="+mj-lt"/>
            </a:endParaRPr>
          </a:p>
        </p:txBody>
      </p:sp>
      <p:sp>
        <p:nvSpPr>
          <p:cNvPr id="94" name="CustomShape 9"/>
          <p:cNvSpPr/>
          <p:nvPr/>
        </p:nvSpPr>
        <p:spPr>
          <a:xfrm>
            <a:off x="251520" y="2112056"/>
            <a:ext cx="4104456" cy="740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ru-RU" sz="1600" b="1" dirty="0" smtClean="0">
                <a:latin typeface="+mj-lt"/>
                <a:ea typeface="ＭＳ Ｐゴシック"/>
              </a:rPr>
              <a:t>ПОИСК ПО </a:t>
            </a:r>
            <a:r>
              <a:rPr lang="ru-RU" sz="1600" b="1" dirty="0" smtClean="0">
                <a:latin typeface="+mj-lt"/>
                <a:ea typeface="ＭＳ Ｐゴシック"/>
              </a:rPr>
              <a:t>ХИМИЧЕСКИМ, ФИЗИКО-ХИМИЧЕСКИМ, БИОХИМИЧЕСКИМ ПАРАМЕТРАМ</a:t>
            </a:r>
            <a:endParaRPr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>
            <a:off x="6553080" y="6245280"/>
            <a:ext cx="2133000" cy="47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81150BF8-B1B8-4AB2-83B9-E85457D64343}" type="slidenum">
              <a:rPr lang="en-US" sz="800" b="1">
                <a:solidFill>
                  <a:srgbClr val="000000"/>
                </a:solidFill>
                <a:latin typeface="+mj-lt"/>
              </a:rPr>
              <a:pPr algn="r">
                <a:lnSpc>
                  <a:spcPct val="100000"/>
                </a:lnSpc>
              </a:pPr>
              <a:t>3</a:t>
            </a:fld>
            <a:endParaRPr>
              <a:latin typeface="+mj-lt"/>
            </a:endParaRPr>
          </a:p>
        </p:txBody>
      </p:sp>
      <p:sp>
        <p:nvSpPr>
          <p:cNvPr id="248" name="CustomShape 2"/>
          <p:cNvSpPr/>
          <p:nvPr/>
        </p:nvSpPr>
        <p:spPr>
          <a:xfrm>
            <a:off x="3779912" y="332656"/>
            <a:ext cx="4988880" cy="340920"/>
          </a:xfrm>
          <a:prstGeom prst="rect">
            <a:avLst/>
          </a:prstGeom>
          <a:noFill/>
          <a:ln>
            <a:noFill/>
          </a:ln>
        </p:spPr>
        <p:txBody>
          <a:bodyPr lIns="0" tIns="45000" rIns="90000" bIns="45000"/>
          <a:lstStyle/>
          <a:p>
            <a:pPr>
              <a:lnSpc>
                <a:spcPct val="90000"/>
              </a:lnSpc>
            </a:pPr>
            <a:r>
              <a:rPr lang="ru-RU" sz="2400" b="1" dirty="0" err="1" smtClean="0">
                <a:latin typeface="+mj-lt"/>
              </a:rPr>
              <a:t>О</a:t>
            </a:r>
            <a:r>
              <a:rPr lang="en-US" sz="2400" b="1" dirty="0" err="1" smtClean="0">
                <a:latin typeface="+mj-lt"/>
              </a:rPr>
              <a:t>сновные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факты</a:t>
            </a:r>
            <a:endParaRPr dirty="0">
              <a:latin typeface="+mj-lt"/>
            </a:endParaRPr>
          </a:p>
        </p:txBody>
      </p:sp>
      <p:sp>
        <p:nvSpPr>
          <p:cNvPr id="249" name="CustomShape 3"/>
          <p:cNvSpPr/>
          <p:nvPr/>
        </p:nvSpPr>
        <p:spPr>
          <a:xfrm>
            <a:off x="2232248" y="1556792"/>
            <a:ext cx="6732240" cy="4392488"/>
          </a:xfrm>
          <a:prstGeom prst="rect">
            <a:avLst/>
          </a:prstGeom>
          <a:noFill/>
          <a:ln>
            <a:noFill/>
          </a:ln>
        </p:spPr>
        <p:txBody>
          <a:bodyPr lIns="0" tIns="45000" rIns="0" bIns="45000"/>
          <a:lstStyle/>
          <a:p>
            <a:pPr lvl="1">
              <a:lnSpc>
                <a:spcPct val="100000"/>
              </a:lnSpc>
              <a:buSzPct val="70000"/>
              <a:buFont typeface="Arial"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В основе -б</a:t>
            </a:r>
            <a:r>
              <a:rPr lang="en-US" sz="2000" dirty="0" err="1" smtClean="0">
                <a:solidFill>
                  <a:srgbClr val="000000"/>
                </a:solidFill>
                <a:latin typeface="+mj-lt"/>
              </a:rPr>
              <a:t>аза</a:t>
            </a: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данных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+mj-lt"/>
              </a:rPr>
              <a:t>Бейльштейна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(органическая химия) и </a:t>
            </a:r>
            <a:r>
              <a:rPr lang="ru-RU" sz="2000" dirty="0" err="1" smtClean="0">
                <a:solidFill>
                  <a:srgbClr val="000000"/>
                </a:solidFill>
                <a:latin typeface="+mj-lt"/>
              </a:rPr>
              <a:t>Гмелина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(неорганическая)</a:t>
            </a:r>
            <a:endParaRPr sz="1600" dirty="0">
              <a:latin typeface="+mj-lt"/>
            </a:endParaRPr>
          </a:p>
          <a:p>
            <a:pPr>
              <a:lnSpc>
                <a:spcPct val="100000"/>
              </a:lnSpc>
            </a:pPr>
            <a:endParaRPr sz="1600" dirty="0">
              <a:latin typeface="+mj-lt"/>
            </a:endParaRPr>
          </a:p>
          <a:p>
            <a:pPr lvl="1">
              <a:lnSpc>
                <a:spcPct val="100000"/>
              </a:lnSpc>
              <a:buSzPct val="70000"/>
              <a:buFont typeface="Arial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+mj-lt"/>
              </a:rPr>
              <a:t>Только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+mj-lt"/>
              </a:rPr>
              <a:t>экспериментальные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данные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endParaRPr sz="1600" dirty="0">
              <a:latin typeface="+mj-lt"/>
            </a:endParaRPr>
          </a:p>
          <a:p>
            <a:pPr>
              <a:lnSpc>
                <a:spcPct val="100000"/>
              </a:lnSpc>
            </a:pPr>
            <a:endParaRPr sz="1600" dirty="0">
              <a:latin typeface="+mj-lt"/>
            </a:endParaRPr>
          </a:p>
          <a:p>
            <a:pPr lvl="1">
              <a:lnSpc>
                <a:spcPct val="100000"/>
              </a:lnSpc>
              <a:buSzPct val="70000"/>
              <a:buFont typeface="Arial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+mj-lt"/>
              </a:rPr>
              <a:t>Широкая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база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востребованных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данных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: &gt;30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млн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реакций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, &gt;20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млн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соединений</a:t>
            </a:r>
            <a:endParaRPr sz="1600" dirty="0">
              <a:latin typeface="+mj-lt"/>
            </a:endParaRPr>
          </a:p>
          <a:p>
            <a:pPr>
              <a:lnSpc>
                <a:spcPct val="100000"/>
              </a:lnSpc>
            </a:pPr>
            <a:endParaRPr sz="1600" dirty="0">
              <a:latin typeface="+mj-lt"/>
            </a:endParaRPr>
          </a:p>
          <a:p>
            <a:pPr lvl="1">
              <a:lnSpc>
                <a:spcPct val="100000"/>
              </a:lnSpc>
              <a:buSzPct val="70000"/>
              <a:buFont typeface="Arial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+mj-lt"/>
              </a:rPr>
              <a:t>Рефераты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из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более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чем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16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тыс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научных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журналов</a:t>
            </a:r>
            <a:endParaRPr sz="1600" dirty="0">
              <a:latin typeface="+mj-lt"/>
            </a:endParaRPr>
          </a:p>
          <a:p>
            <a:pPr>
              <a:lnSpc>
                <a:spcPct val="100000"/>
              </a:lnSpc>
            </a:pPr>
            <a:endParaRPr sz="1600" dirty="0">
              <a:latin typeface="+mj-lt"/>
            </a:endParaRPr>
          </a:p>
          <a:p>
            <a:pPr lvl="1">
              <a:lnSpc>
                <a:spcPct val="100000"/>
              </a:lnSpc>
              <a:buSzPct val="70000"/>
              <a:buFont typeface="Arial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+mj-lt"/>
              </a:rPr>
              <a:t>Патенты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с 1886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года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архивы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с 1771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года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endParaRPr sz="1600" dirty="0">
              <a:latin typeface="+mj-lt"/>
            </a:endParaRPr>
          </a:p>
          <a:p>
            <a:pPr>
              <a:lnSpc>
                <a:spcPct val="100000"/>
              </a:lnSpc>
            </a:pPr>
            <a:endParaRPr sz="1600" dirty="0">
              <a:latin typeface="+mj-lt"/>
            </a:endParaRPr>
          </a:p>
          <a:p>
            <a:pPr lvl="1">
              <a:lnSpc>
                <a:spcPct val="100000"/>
              </a:lnSpc>
              <a:buSzPct val="70000"/>
              <a:buFont typeface="Arial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+mj-lt"/>
              </a:rPr>
              <a:t>Оптимизированный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поисковый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механизм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качество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и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скорость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поиска</a:t>
            </a:r>
            <a:endParaRPr sz="1600" dirty="0">
              <a:latin typeface="+mj-lt"/>
            </a:endParaRPr>
          </a:p>
          <a:p>
            <a:pPr>
              <a:lnSpc>
                <a:spcPct val="100000"/>
              </a:lnSpc>
            </a:pPr>
            <a:endParaRPr sz="1600" dirty="0">
              <a:latin typeface="+mj-lt"/>
            </a:endParaRPr>
          </a:p>
          <a:p>
            <a:pPr>
              <a:lnSpc>
                <a:spcPct val="100000"/>
              </a:lnSpc>
            </a:pPr>
            <a:endParaRPr sz="1600" dirty="0">
              <a:latin typeface="+mj-lt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395640" y="2289240"/>
            <a:ext cx="1242000" cy="448200"/>
          </a:xfrm>
          <a:prstGeom prst="rect">
            <a:avLst/>
          </a:prstGeom>
          <a:noFill/>
          <a:ln>
            <a:noFill/>
          </a:ln>
        </p:spPr>
        <p:txBody>
          <a:bodyPr lIns="0" tIns="45000" rIns="0" bIns="45000"/>
          <a:lstStyle/>
          <a:p>
            <a:r>
              <a:rPr lang="en-US" b="1" dirty="0" err="1">
                <a:solidFill>
                  <a:srgbClr val="000000"/>
                </a:solidFill>
                <a:latin typeface="+mj-lt"/>
              </a:rPr>
              <a:t>Что</a:t>
            </a:r>
            <a:r>
              <a:rPr lang="en-US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+mj-lt"/>
              </a:rPr>
              <a:t>это</a:t>
            </a:r>
            <a:r>
              <a:rPr lang="en-US" b="1" dirty="0">
                <a:solidFill>
                  <a:srgbClr val="000000"/>
                </a:solidFill>
                <a:latin typeface="+mj-lt"/>
              </a:rPr>
              <a:t>?</a:t>
            </a:r>
            <a:endParaRPr sz="1400" dirty="0">
              <a:latin typeface="+mj-lt"/>
            </a:endParaRPr>
          </a:p>
          <a:p>
            <a:pPr>
              <a:lnSpc>
                <a:spcPct val="100000"/>
              </a:lnSpc>
            </a:pPr>
            <a:endParaRPr sz="1400" dirty="0">
              <a:latin typeface="+mj-lt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388080" y="3241800"/>
            <a:ext cx="2508480" cy="448200"/>
          </a:xfrm>
          <a:prstGeom prst="rect">
            <a:avLst/>
          </a:prstGeom>
          <a:noFill/>
          <a:ln>
            <a:noFill/>
          </a:ln>
        </p:spPr>
        <p:txBody>
          <a:bodyPr lIns="0" tIns="45000" rIns="0" bIns="45000"/>
          <a:lstStyle/>
          <a:p>
            <a:r>
              <a:rPr lang="en-US" b="1" dirty="0" err="1">
                <a:latin typeface="+mj-lt"/>
              </a:rPr>
              <a:t>Как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действует</a:t>
            </a:r>
            <a:r>
              <a:rPr lang="en-US" b="1" dirty="0">
                <a:latin typeface="+mj-lt"/>
              </a:rPr>
              <a:t>?</a:t>
            </a:r>
            <a:endParaRPr sz="1400" dirty="0">
              <a:latin typeface="+mj-lt"/>
            </a:endParaRPr>
          </a:p>
          <a:p>
            <a:pPr>
              <a:lnSpc>
                <a:spcPct val="100000"/>
              </a:lnSpc>
            </a:pPr>
            <a:endParaRPr sz="1400" dirty="0">
              <a:latin typeface="+mj-lt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3528" y="4131000"/>
            <a:ext cx="2055712" cy="882176"/>
          </a:xfrm>
          <a:prstGeom prst="rect">
            <a:avLst/>
          </a:prstGeom>
          <a:noFill/>
          <a:ln>
            <a:noFill/>
          </a:ln>
        </p:spPr>
        <p:txBody>
          <a:bodyPr lIns="0" tIns="45000" rIns="0" bIns="45000"/>
          <a:lstStyle/>
          <a:p>
            <a:r>
              <a:rPr lang="en-US" b="1" dirty="0" err="1">
                <a:solidFill>
                  <a:srgbClr val="000000"/>
                </a:solidFill>
                <a:latin typeface="+mj-lt"/>
              </a:rPr>
              <a:t>Как</a:t>
            </a:r>
            <a:r>
              <a:rPr lang="en-US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+mj-lt"/>
              </a:rPr>
              <a:t>воcпроизвести</a:t>
            </a:r>
            <a:r>
              <a:rPr lang="en-US" b="1" dirty="0">
                <a:solidFill>
                  <a:srgbClr val="000000"/>
                </a:solidFill>
                <a:latin typeface="+mj-lt"/>
              </a:rPr>
              <a:t>?</a:t>
            </a:r>
            <a:endParaRPr sz="1400" dirty="0">
              <a:latin typeface="+mj-lt"/>
            </a:endParaRPr>
          </a:p>
          <a:p>
            <a:pPr>
              <a:lnSpc>
                <a:spcPct val="100000"/>
              </a:lnSpc>
            </a:pPr>
            <a:endParaRPr sz="1400" dirty="0">
              <a:latin typeface="+mj-lt"/>
            </a:endParaRPr>
          </a:p>
        </p:txBody>
      </p:sp>
      <p:sp>
        <p:nvSpPr>
          <p:cNvPr id="254" name="CustomShape 7"/>
          <p:cNvSpPr/>
          <p:nvPr/>
        </p:nvSpPr>
        <p:spPr>
          <a:xfrm rot="16200000" flipV="1">
            <a:off x="253364" y="3499164"/>
            <a:ext cx="4368960" cy="340200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 w="9360">
            <a:noFill/>
          </a:ln>
        </p:spPr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251520" y="5780984"/>
            <a:ext cx="8147248" cy="103239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Файл</a:t>
            </a:r>
            <a:r>
              <a:rPr kumimoji="0" lang="ru-RU" sz="16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со списком журналов (на 2015 год) – возьмите, но не распространяйте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Информация об источниках,</a:t>
            </a:r>
            <a:r>
              <a:rPr kumimoji="0" lang="ru-RU" sz="16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особенно о патентах: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hlinkClick r:id="rId3"/>
              </a:rPr>
              <a:t>http://help.elsevier.com/app/answers/detail/a_id/3947/p/9056/c/9496,9502/related/1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1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188640"/>
            <a:ext cx="3528392" cy="83724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CustomShape 1"/>
          <p:cNvSpPr/>
          <p:nvPr/>
        </p:nvSpPr>
        <p:spPr>
          <a:xfrm>
            <a:off x="6143040" y="2194096"/>
            <a:ext cx="538920" cy="359640"/>
          </a:xfrm>
          <a:prstGeom prst="rightArrow">
            <a:avLst>
              <a:gd name="adj1" fmla="val 50000"/>
              <a:gd name="adj2" fmla="val 49927"/>
            </a:avLst>
          </a:prstGeom>
          <a:solidFill>
            <a:srgbClr val="C00000"/>
          </a:solidFill>
          <a:ln>
            <a:noFill/>
          </a:ln>
        </p:spPr>
      </p:sp>
      <p:sp>
        <p:nvSpPr>
          <p:cNvPr id="290" name="CustomShape 2"/>
          <p:cNvSpPr/>
          <p:nvPr/>
        </p:nvSpPr>
        <p:spPr>
          <a:xfrm>
            <a:off x="6143040" y="4414576"/>
            <a:ext cx="538920" cy="359640"/>
          </a:xfrm>
          <a:prstGeom prst="rightArrow">
            <a:avLst>
              <a:gd name="adj1" fmla="val 50000"/>
              <a:gd name="adj2" fmla="val 49927"/>
            </a:avLst>
          </a:prstGeom>
          <a:solidFill>
            <a:srgbClr val="C00000"/>
          </a:solidFill>
          <a:ln>
            <a:noFill/>
          </a:ln>
        </p:spPr>
      </p:sp>
      <p:sp>
        <p:nvSpPr>
          <p:cNvPr id="291" name="CustomShape 3"/>
          <p:cNvSpPr/>
          <p:nvPr/>
        </p:nvSpPr>
        <p:spPr>
          <a:xfrm flipH="1">
            <a:off x="2482920" y="2194096"/>
            <a:ext cx="538920" cy="359640"/>
          </a:xfrm>
          <a:prstGeom prst="rightArrow">
            <a:avLst>
              <a:gd name="adj1" fmla="val 50000"/>
              <a:gd name="adj2" fmla="val 49927"/>
            </a:avLst>
          </a:prstGeom>
          <a:solidFill>
            <a:srgbClr val="C00000"/>
          </a:solidFill>
          <a:ln>
            <a:noFill/>
          </a:ln>
        </p:spPr>
      </p:sp>
      <p:sp>
        <p:nvSpPr>
          <p:cNvPr id="292" name="CustomShape 4"/>
          <p:cNvSpPr/>
          <p:nvPr/>
        </p:nvSpPr>
        <p:spPr>
          <a:xfrm flipH="1">
            <a:off x="2482920" y="4466776"/>
            <a:ext cx="538920" cy="359640"/>
          </a:xfrm>
          <a:prstGeom prst="rightArrow">
            <a:avLst>
              <a:gd name="adj1" fmla="val 50000"/>
              <a:gd name="adj2" fmla="val 49927"/>
            </a:avLst>
          </a:prstGeom>
          <a:solidFill>
            <a:srgbClr val="C00000"/>
          </a:solidFill>
          <a:ln>
            <a:noFill/>
          </a:ln>
        </p:spPr>
      </p:sp>
      <p:pic>
        <p:nvPicPr>
          <p:cNvPr id="293" name="Picture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87824" y="1430536"/>
            <a:ext cx="3123168" cy="4086696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294" name="Picture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9200" y="1682544"/>
            <a:ext cx="1722240" cy="1261440"/>
          </a:xfrm>
          <a:prstGeom prst="rect">
            <a:avLst/>
          </a:prstGeom>
          <a:ln>
            <a:noFill/>
          </a:ln>
        </p:spPr>
      </p:pic>
      <p:sp>
        <p:nvSpPr>
          <p:cNvPr id="295" name="CustomShape 5"/>
          <p:cNvSpPr/>
          <p:nvPr/>
        </p:nvSpPr>
        <p:spPr>
          <a:xfrm>
            <a:off x="307800" y="1682544"/>
            <a:ext cx="2164680" cy="1842480"/>
          </a:xfrm>
          <a:prstGeom prst="rect">
            <a:avLst/>
          </a:prstGeom>
          <a:noFill/>
          <a:ln w="9360">
            <a:solidFill>
              <a:srgbClr val="808080"/>
            </a:solidFill>
            <a:round/>
          </a:ln>
        </p:spPr>
      </p:sp>
      <p:sp>
        <p:nvSpPr>
          <p:cNvPr id="296" name="CustomShape 6"/>
          <p:cNvSpPr/>
          <p:nvPr/>
        </p:nvSpPr>
        <p:spPr>
          <a:xfrm>
            <a:off x="307800" y="3020664"/>
            <a:ext cx="2164680" cy="504000"/>
          </a:xfrm>
          <a:prstGeom prst="rect">
            <a:avLst/>
          </a:prstGeom>
          <a:solidFill>
            <a:srgbClr val="808080"/>
          </a:solidFill>
          <a:ln w="9360">
            <a:solidFill>
              <a:srgbClr val="808080"/>
            </a:solidFill>
            <a:round/>
          </a:ln>
        </p:spPr>
        <p:txBody>
          <a:bodyPr lIns="0" tIns="0" rIns="0" bIns="0" anchor="ctr" anchorCtr="1"/>
          <a:lstStyle/>
          <a:p>
            <a:pPr>
              <a:lnSpc>
                <a:spcPct val="100000"/>
              </a:lnSpc>
            </a:pPr>
            <a:r>
              <a:rPr lang="en-US" sz="1400" b="1">
                <a:solidFill>
                  <a:srgbClr val="FFFFFF"/>
                </a:solidFill>
                <a:latin typeface="Arial Narrow"/>
                <a:ea typeface="MS PGothic"/>
              </a:rPr>
              <a:t>Структуры соединений</a:t>
            </a:r>
            <a:endParaRPr/>
          </a:p>
        </p:txBody>
      </p:sp>
      <p:pic>
        <p:nvPicPr>
          <p:cNvPr id="297" name="Picture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95640" y="3693864"/>
            <a:ext cx="2015640" cy="1221480"/>
          </a:xfrm>
          <a:prstGeom prst="rect">
            <a:avLst/>
          </a:prstGeom>
          <a:ln>
            <a:noFill/>
          </a:ln>
        </p:spPr>
      </p:pic>
      <p:sp>
        <p:nvSpPr>
          <p:cNvPr id="298" name="CustomShape 7"/>
          <p:cNvSpPr/>
          <p:nvPr/>
        </p:nvSpPr>
        <p:spPr>
          <a:xfrm>
            <a:off x="307800" y="3639864"/>
            <a:ext cx="2164680" cy="1842480"/>
          </a:xfrm>
          <a:prstGeom prst="rect">
            <a:avLst/>
          </a:prstGeom>
          <a:noFill/>
          <a:ln w="9360">
            <a:solidFill>
              <a:srgbClr val="808080"/>
            </a:solidFill>
            <a:round/>
          </a:ln>
        </p:spPr>
      </p:sp>
      <p:sp>
        <p:nvSpPr>
          <p:cNvPr id="299" name="CustomShape 8"/>
          <p:cNvSpPr/>
          <p:nvPr/>
        </p:nvSpPr>
        <p:spPr>
          <a:xfrm>
            <a:off x="307800" y="4977984"/>
            <a:ext cx="2164680" cy="504000"/>
          </a:xfrm>
          <a:prstGeom prst="rect">
            <a:avLst/>
          </a:prstGeom>
          <a:solidFill>
            <a:srgbClr val="808080"/>
          </a:solidFill>
          <a:ln w="9360">
            <a:solidFill>
              <a:srgbClr val="808080"/>
            </a:solidFill>
            <a:round/>
          </a:ln>
        </p:spPr>
        <p:txBody>
          <a:bodyPr lIns="0" tIns="0" rIns="0" bIns="0" anchor="ctr" anchorCtr="1"/>
          <a:lstStyle/>
          <a:p>
            <a:pPr>
              <a:lnSpc>
                <a:spcPct val="100000"/>
              </a:lnSpc>
            </a:pPr>
            <a:r>
              <a:rPr lang="en-US" sz="1400" b="1">
                <a:solidFill>
                  <a:srgbClr val="FFFFFF"/>
                </a:solidFill>
                <a:latin typeface="Arial Narrow"/>
                <a:ea typeface="MS PGothic"/>
              </a:rPr>
              <a:t>Химический синтез</a:t>
            </a:r>
            <a:endParaRPr/>
          </a:p>
        </p:txBody>
      </p:sp>
      <p:sp>
        <p:nvSpPr>
          <p:cNvPr id="300" name="CustomShape 9"/>
          <p:cNvSpPr/>
          <p:nvPr/>
        </p:nvSpPr>
        <p:spPr>
          <a:xfrm>
            <a:off x="6686640" y="1610536"/>
            <a:ext cx="2164680" cy="1842480"/>
          </a:xfrm>
          <a:prstGeom prst="rect">
            <a:avLst/>
          </a:prstGeom>
          <a:noFill/>
          <a:ln w="9360">
            <a:solidFill>
              <a:srgbClr val="808080"/>
            </a:solidFill>
            <a:round/>
          </a:ln>
        </p:spPr>
      </p:sp>
      <p:sp>
        <p:nvSpPr>
          <p:cNvPr id="301" name="CustomShape 10"/>
          <p:cNvSpPr/>
          <p:nvPr/>
        </p:nvSpPr>
        <p:spPr>
          <a:xfrm>
            <a:off x="6686640" y="2948656"/>
            <a:ext cx="2164680" cy="504000"/>
          </a:xfrm>
          <a:prstGeom prst="rect">
            <a:avLst/>
          </a:prstGeom>
          <a:solidFill>
            <a:srgbClr val="808080"/>
          </a:solidFill>
          <a:ln w="9360">
            <a:solidFill>
              <a:srgbClr val="808080"/>
            </a:solidFill>
            <a:round/>
          </a:ln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</a:pPr>
            <a:r>
              <a:rPr lang="en-US" sz="1400" b="1">
                <a:solidFill>
                  <a:srgbClr val="FFFFFF"/>
                </a:solidFill>
                <a:latin typeface="Arial Narrow"/>
                <a:ea typeface="MS PGothic"/>
              </a:rPr>
              <a:t>Физико-химические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400" b="1">
                <a:solidFill>
                  <a:srgbClr val="FFFFFF"/>
                </a:solidFill>
                <a:latin typeface="Arial Narrow"/>
                <a:ea typeface="MS PGothic"/>
              </a:rPr>
              <a:t>свойства</a:t>
            </a:r>
            <a:endParaRPr/>
          </a:p>
        </p:txBody>
      </p:sp>
      <p:pic>
        <p:nvPicPr>
          <p:cNvPr id="302" name="Picture 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734160" y="1641856"/>
            <a:ext cx="2069280" cy="1259640"/>
          </a:xfrm>
          <a:prstGeom prst="rect">
            <a:avLst/>
          </a:prstGeom>
          <a:ln>
            <a:noFill/>
          </a:ln>
        </p:spPr>
      </p:pic>
      <p:sp>
        <p:nvSpPr>
          <p:cNvPr id="303" name="CustomShape 11"/>
          <p:cNvSpPr/>
          <p:nvPr/>
        </p:nvSpPr>
        <p:spPr>
          <a:xfrm>
            <a:off x="6686640" y="3540136"/>
            <a:ext cx="2164680" cy="1842480"/>
          </a:xfrm>
          <a:prstGeom prst="rect">
            <a:avLst/>
          </a:prstGeom>
          <a:noFill/>
          <a:ln w="9360">
            <a:solidFill>
              <a:srgbClr val="808080"/>
            </a:solidFill>
            <a:round/>
          </a:ln>
        </p:spPr>
      </p:sp>
      <p:sp>
        <p:nvSpPr>
          <p:cNvPr id="304" name="CustomShape 12"/>
          <p:cNvSpPr/>
          <p:nvPr/>
        </p:nvSpPr>
        <p:spPr>
          <a:xfrm>
            <a:off x="6686640" y="4878616"/>
            <a:ext cx="2164680" cy="504000"/>
          </a:xfrm>
          <a:prstGeom prst="rect">
            <a:avLst/>
          </a:prstGeom>
          <a:solidFill>
            <a:srgbClr val="808080"/>
          </a:solidFill>
          <a:ln w="9360">
            <a:solidFill>
              <a:srgbClr val="808080"/>
            </a:solidFill>
            <a:round/>
          </a:ln>
        </p:spPr>
        <p:txBody>
          <a:bodyPr lIns="0" tIns="0" rIns="0" bIns="0" anchor="ctr" anchorCtr="1"/>
          <a:lstStyle/>
          <a:p>
            <a:pPr algn="ctr">
              <a:lnSpc>
                <a:spcPct val="100000"/>
              </a:lnSpc>
            </a:pPr>
            <a:r>
              <a:rPr lang="en-US" sz="1400" b="1">
                <a:solidFill>
                  <a:srgbClr val="FFFFFF"/>
                </a:solidFill>
                <a:latin typeface="Arial Narrow"/>
                <a:ea typeface="MS PGothic"/>
              </a:rPr>
              <a:t>Фармакологическое действие</a:t>
            </a:r>
            <a:endParaRPr/>
          </a:p>
        </p:txBody>
      </p:sp>
      <p:pic>
        <p:nvPicPr>
          <p:cNvPr id="305" name="Picture 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869160" y="3600616"/>
            <a:ext cx="1799280" cy="1212840"/>
          </a:xfrm>
          <a:prstGeom prst="rect">
            <a:avLst/>
          </a:prstGeom>
          <a:ln>
            <a:noFill/>
          </a:ln>
        </p:spPr>
      </p:pic>
      <p:sp>
        <p:nvSpPr>
          <p:cNvPr id="306" name="CustomShape 13"/>
          <p:cNvSpPr/>
          <p:nvPr/>
        </p:nvSpPr>
        <p:spPr>
          <a:xfrm>
            <a:off x="3143520" y="2837056"/>
            <a:ext cx="2873160" cy="1553040"/>
          </a:xfrm>
          <a:prstGeom prst="rect">
            <a:avLst/>
          </a:prstGeom>
          <a:solidFill>
            <a:srgbClr val="FFFFFF"/>
          </a:solidFill>
          <a:ln w="25560">
            <a:solidFill>
              <a:srgbClr val="C00000"/>
            </a:solidFill>
            <a:round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400" b="1">
                <a:solidFill>
                  <a:srgbClr val="2D2DB9"/>
                </a:solidFill>
                <a:latin typeface="Arial"/>
              </a:rPr>
              <a:t>Все релевантные данные, даже из подписей и комментариев</a:t>
            </a:r>
            <a:endParaRPr/>
          </a:p>
        </p:txBody>
      </p:sp>
      <p:sp>
        <p:nvSpPr>
          <p:cNvPr id="307" name="CustomShape 14"/>
          <p:cNvSpPr/>
          <p:nvPr/>
        </p:nvSpPr>
        <p:spPr>
          <a:xfrm>
            <a:off x="175408" y="188640"/>
            <a:ext cx="8429040" cy="359280"/>
          </a:xfrm>
          <a:prstGeom prst="rect">
            <a:avLst/>
          </a:prstGeom>
          <a:noFill/>
          <a:ln w="9360">
            <a:noFill/>
          </a:ln>
        </p:spPr>
        <p:txBody>
          <a:bodyPr lIns="0" tIns="45000" rIns="90000" bIns="45000"/>
          <a:lstStyle/>
          <a:p>
            <a:pPr>
              <a:lnSpc>
                <a:spcPct val="90000"/>
              </a:lnSpc>
            </a:pPr>
            <a:r>
              <a:rPr lang="en-US" sz="2400" b="1" dirty="0" err="1">
                <a:latin typeface="Arial Narrow"/>
              </a:rPr>
              <a:t>Какие</a:t>
            </a:r>
            <a:r>
              <a:rPr lang="en-US" sz="2400" b="1" dirty="0">
                <a:latin typeface="Arial Narrow"/>
              </a:rPr>
              <a:t> </a:t>
            </a:r>
            <a:r>
              <a:rPr lang="en-US" sz="2400" b="1" dirty="0" err="1">
                <a:latin typeface="Arial Narrow"/>
              </a:rPr>
              <a:t>данные</a:t>
            </a:r>
            <a:r>
              <a:rPr lang="en-US" sz="2400" b="1" dirty="0">
                <a:latin typeface="Arial Narrow"/>
              </a:rPr>
              <a:t> </a:t>
            </a:r>
            <a:r>
              <a:rPr lang="en-US" sz="2400" b="1" dirty="0" err="1">
                <a:latin typeface="Arial Narrow"/>
              </a:rPr>
              <a:t>собираются</a:t>
            </a:r>
            <a:r>
              <a:rPr lang="en-US" sz="2400" b="1" dirty="0">
                <a:latin typeface="Arial Narrow"/>
              </a:rPr>
              <a:t> и </a:t>
            </a:r>
            <a:r>
              <a:rPr lang="en-US" sz="2400" b="1" dirty="0" err="1">
                <a:latin typeface="Arial Narrow"/>
              </a:rPr>
              <a:t>систематизируются</a:t>
            </a:r>
            <a:r>
              <a:rPr lang="en-US" sz="2400" b="1" dirty="0">
                <a:latin typeface="Arial Narrow"/>
              </a:rPr>
              <a:t> в </a:t>
            </a:r>
            <a:r>
              <a:rPr lang="en-US" sz="2400" b="1" dirty="0" smtClean="0">
                <a:latin typeface="Arial Narrow"/>
              </a:rPr>
              <a:t>REAXYS</a:t>
            </a:r>
            <a:r>
              <a:rPr lang="ru-RU" sz="2400" b="1" dirty="0" smtClean="0">
                <a:latin typeface="Arial Narrow"/>
              </a:rPr>
              <a:t>?</a:t>
            </a:r>
            <a:endParaRPr dirty="0"/>
          </a:p>
        </p:txBody>
      </p:sp>
      <p:pic>
        <p:nvPicPr>
          <p:cNvPr id="308" name="Рисунок 307"/>
          <p:cNvPicPr/>
          <p:nvPr/>
        </p:nvPicPr>
        <p:blipFill>
          <a:blip r:embed="rId8"/>
          <a:stretch>
            <a:fillRect/>
          </a:stretch>
        </p:blipFill>
        <p:spPr>
          <a:xfrm>
            <a:off x="360" y="937064"/>
            <a:ext cx="360" cy="360"/>
          </a:xfrm>
          <a:prstGeom prst="rect">
            <a:avLst/>
          </a:prstGeom>
          <a:ln>
            <a:noFill/>
          </a:ln>
        </p:spPr>
      </p:pic>
      <p:sp>
        <p:nvSpPr>
          <p:cNvPr id="22" name="CustomShape 14"/>
          <p:cNvSpPr/>
          <p:nvPr/>
        </p:nvSpPr>
        <p:spPr>
          <a:xfrm>
            <a:off x="144016" y="692696"/>
            <a:ext cx="6948264" cy="936104"/>
          </a:xfrm>
          <a:prstGeom prst="rect">
            <a:avLst/>
          </a:prstGeom>
          <a:noFill/>
          <a:ln w="9360">
            <a:noFill/>
          </a:ln>
        </p:spPr>
        <p:txBody>
          <a:bodyPr lIns="0" tIns="45000" rIns="90000" bIns="45000"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latin typeface="Arial Narrow"/>
              </a:rPr>
              <a:t>Data mining </a:t>
            </a:r>
            <a:r>
              <a:rPr lang="ru-RU" sz="2400" b="1" dirty="0" smtClean="0">
                <a:latin typeface="Arial Narrow"/>
              </a:rPr>
              <a:t>– интеллектуальный анализ</a:t>
            </a:r>
            <a:r>
              <a:rPr lang="en-US" sz="2400" b="1" dirty="0" smtClean="0">
                <a:latin typeface="Arial Narrow"/>
              </a:rPr>
              <a:t> </a:t>
            </a:r>
            <a:r>
              <a:rPr lang="ru-RU" sz="2400" b="1" dirty="0" smtClean="0">
                <a:latin typeface="Arial Narrow"/>
              </a:rPr>
              <a:t>данных</a:t>
            </a:r>
          </a:p>
          <a:p>
            <a:pPr>
              <a:lnSpc>
                <a:spcPct val="90000"/>
              </a:lnSpc>
            </a:pPr>
            <a:r>
              <a:rPr lang="ru-RU" sz="2400" b="1" dirty="0" smtClean="0">
                <a:latin typeface="Arial Narrow"/>
              </a:rPr>
              <a:t>Люди (химики) проверяют данные</a:t>
            </a:r>
            <a:endParaRPr lang="ru-RU" sz="2400" b="1" dirty="0" smtClean="0">
              <a:latin typeface="Arial Narrow"/>
            </a:endParaRPr>
          </a:p>
          <a:p>
            <a:pPr>
              <a:lnSpc>
                <a:spcPct val="90000"/>
              </a:lnSpc>
            </a:pPr>
            <a:endParaRPr dirty="0"/>
          </a:p>
        </p:txBody>
      </p:sp>
      <p:pic>
        <p:nvPicPr>
          <p:cNvPr id="23" name="Рисунок 22" descr="data-mining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372200" y="620688"/>
            <a:ext cx="1750714" cy="875357"/>
          </a:xfrm>
          <a:prstGeom prst="rect">
            <a:avLst/>
          </a:prstGeom>
        </p:spPr>
      </p:pic>
      <p:sp>
        <p:nvSpPr>
          <p:cNvPr id="24" name="CustomShape 14"/>
          <p:cNvSpPr/>
          <p:nvPr/>
        </p:nvSpPr>
        <p:spPr>
          <a:xfrm>
            <a:off x="395536" y="5877272"/>
            <a:ext cx="8424936" cy="747464"/>
          </a:xfrm>
          <a:prstGeom prst="rect">
            <a:avLst/>
          </a:prstGeom>
          <a:noFill/>
          <a:ln w="9360">
            <a:noFill/>
          </a:ln>
        </p:spPr>
        <p:txBody>
          <a:bodyPr lIns="0" tIns="45000" rIns="90000" bIns="45000"/>
          <a:lstStyle/>
          <a:p>
            <a:pPr marL="457200" indent="-457200">
              <a:lnSpc>
                <a:spcPct val="90000"/>
              </a:lnSpc>
              <a:buAutoNum type="arabicPeriod"/>
            </a:pPr>
            <a:r>
              <a:rPr lang="ru-RU" sz="2400" b="1" dirty="0" smtClean="0">
                <a:latin typeface="Arial Narrow"/>
              </a:rPr>
              <a:t>Компьютер, подключенный к </a:t>
            </a:r>
            <a:r>
              <a:rPr lang="ru-RU" sz="2400" b="1" dirty="0" smtClean="0">
                <a:latin typeface="Arial Narrow"/>
              </a:rPr>
              <a:t>Интернету и доступом к </a:t>
            </a:r>
            <a:r>
              <a:rPr lang="en-US" sz="2400" b="1" dirty="0" err="1" smtClean="0">
                <a:latin typeface="Arial Narrow"/>
              </a:rPr>
              <a:t>Reaxys</a:t>
            </a:r>
            <a:endParaRPr lang="ru-RU" sz="2400" b="1" dirty="0" smtClean="0">
              <a:latin typeface="Arial Narrow"/>
            </a:endParaRP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ru-RU" sz="2400" b="1" dirty="0" smtClean="0">
                <a:latin typeface="Arial Narrow"/>
              </a:rPr>
              <a:t>Желательно </a:t>
            </a:r>
            <a:r>
              <a:rPr lang="ru-RU" sz="2400" b="1" dirty="0" smtClean="0">
                <a:latin typeface="Arial Narrow"/>
              </a:rPr>
              <a:t>знание английского языка</a:t>
            </a:r>
            <a:endParaRPr dirty="0"/>
          </a:p>
        </p:txBody>
      </p:sp>
      <p:sp>
        <p:nvSpPr>
          <p:cNvPr id="25" name="CustomShape 14"/>
          <p:cNvSpPr/>
          <p:nvPr/>
        </p:nvSpPr>
        <p:spPr>
          <a:xfrm>
            <a:off x="1403648" y="5517232"/>
            <a:ext cx="6229200" cy="504056"/>
          </a:xfrm>
          <a:prstGeom prst="rect">
            <a:avLst/>
          </a:prstGeom>
          <a:noFill/>
          <a:ln w="9360">
            <a:noFill/>
          </a:ln>
        </p:spPr>
        <p:txBody>
          <a:bodyPr lIns="0" tIns="45000" rIns="90000" bIns="45000"/>
          <a:lstStyle/>
          <a:p>
            <a:pPr marL="457200" indent="-457200">
              <a:lnSpc>
                <a:spcPct val="90000"/>
              </a:lnSpc>
            </a:pPr>
            <a:r>
              <a:rPr lang="ru-RU" sz="2400" b="1" dirty="0" smtClean="0">
                <a:latin typeface="Arial Narrow"/>
              </a:rPr>
              <a:t>Что нужно для работы в системе?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67544" y="216024"/>
            <a:ext cx="8229240" cy="6309320"/>
          </a:xfrm>
        </p:spPr>
        <p:txBody>
          <a:bodyPr anchor="t"/>
          <a:lstStyle/>
          <a:p>
            <a:r>
              <a:rPr lang="ru-RU" b="1" dirty="0" smtClean="0"/>
              <a:t>План </a:t>
            </a:r>
            <a:r>
              <a:rPr lang="ru-RU" b="1" dirty="0"/>
              <a:t> </a:t>
            </a:r>
            <a:r>
              <a:rPr lang="ru-RU" b="1" dirty="0" smtClean="0"/>
              <a:t>демонстрации</a:t>
            </a:r>
          </a:p>
          <a:p>
            <a:r>
              <a:rPr lang="ru-RU" dirty="0" smtClean="0"/>
              <a:t>Доступ к </a:t>
            </a:r>
            <a:r>
              <a:rPr lang="en-US" dirty="0" err="1" smtClean="0"/>
              <a:t>Reaxys</a:t>
            </a:r>
            <a:r>
              <a:rPr lang="ru-RU" dirty="0" smtClean="0"/>
              <a:t> </a:t>
            </a:r>
            <a:r>
              <a:rPr lang="en-US" dirty="0" smtClean="0">
                <a:hlinkClick r:id="rId2"/>
              </a:rPr>
              <a:t>https://www.reaxys.com/</a:t>
            </a:r>
            <a:endParaRPr lang="ru-RU" dirty="0" smtClean="0"/>
          </a:p>
          <a:p>
            <a:endParaRPr lang="en-US" dirty="0" smtClean="0"/>
          </a:p>
          <a:p>
            <a:r>
              <a:rPr lang="ru-RU" dirty="0" smtClean="0"/>
              <a:t>Поиск </a:t>
            </a:r>
            <a:r>
              <a:rPr lang="ru-RU" dirty="0" smtClean="0"/>
              <a:t>веществ по: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Брутто формуле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Редакторы</a:t>
            </a:r>
          </a:p>
          <a:p>
            <a:pPr marL="342900" indent="-342900">
              <a:buAutoNum type="arabicPeriod"/>
            </a:pPr>
            <a:r>
              <a:rPr lang="ru-RU" dirty="0" smtClean="0"/>
              <a:t>Структурной формуле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/>
            <a:r>
              <a:rPr lang="ru-RU" dirty="0" smtClean="0"/>
              <a:t>Окно результатов</a:t>
            </a: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Данные по веществу</a:t>
            </a:r>
          </a:p>
          <a:p>
            <a:pPr marL="342900" indent="-342900">
              <a:buAutoNum type="arabicPeriod"/>
            </a:pPr>
            <a:r>
              <a:rPr lang="ru-RU" dirty="0" smtClean="0"/>
              <a:t>Гистограммы анализа веществ</a:t>
            </a:r>
          </a:p>
          <a:p>
            <a:pPr marL="342900" indent="-342900">
              <a:buAutoNum type="arabicPeriod"/>
            </a:pPr>
            <a:r>
              <a:rPr lang="ru-RU" dirty="0" smtClean="0"/>
              <a:t>Боковые фильтры</a:t>
            </a:r>
          </a:p>
          <a:p>
            <a:pPr marL="342900" indent="-342900">
              <a:buAutoNum type="arabicPeriod"/>
            </a:pPr>
            <a:r>
              <a:rPr lang="ru-RU" dirty="0" smtClean="0"/>
              <a:t>Фильтр по подструктуре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/>
            <a:r>
              <a:rPr lang="ru-RU" dirty="0" smtClean="0"/>
              <a:t>Поиск реакций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Продукты/исходные вещества</a:t>
            </a:r>
          </a:p>
          <a:p>
            <a:pPr marL="342900" indent="-342900">
              <a:buAutoNum type="arabicPeriod"/>
            </a:pPr>
            <a:r>
              <a:rPr lang="ru-RU" dirty="0" smtClean="0"/>
              <a:t>Рисование реакций</a:t>
            </a:r>
          </a:p>
          <a:p>
            <a:pPr marL="342900" indent="-342900">
              <a:buAutoNum type="arabicPeriod"/>
            </a:pPr>
            <a:r>
              <a:rPr lang="ru-RU" dirty="0" smtClean="0"/>
              <a:t>Фильтрация </a:t>
            </a:r>
            <a:r>
              <a:rPr lang="ru-RU" dirty="0" smtClean="0"/>
              <a:t>результатов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Автопланировщик</a:t>
            </a:r>
            <a:r>
              <a:rPr lang="ru-RU" dirty="0" smtClean="0"/>
              <a:t> синтеза</a:t>
            </a:r>
          </a:p>
          <a:p>
            <a:pPr marL="342900" indent="-342900">
              <a:buAutoNum type="arabicPeriod"/>
            </a:pPr>
            <a:r>
              <a:rPr lang="ru-RU" dirty="0" smtClean="0"/>
              <a:t>Методики синтеза</a:t>
            </a:r>
          </a:p>
          <a:p>
            <a:pPr marL="342900" indent="-342900"/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1052736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Работа с данными</a:t>
            </a:r>
          </a:p>
          <a:p>
            <a:pPr marL="342900" indent="-342900">
              <a:buAutoNum type="arabicPeriod"/>
            </a:pPr>
            <a:r>
              <a:rPr lang="ru-RU" dirty="0" smtClean="0"/>
              <a:t>История поисков, работа с ними</a:t>
            </a:r>
          </a:p>
          <a:p>
            <a:pPr marL="342900" indent="-342900">
              <a:buAutoNum type="arabicPeriod"/>
            </a:pPr>
            <a:r>
              <a:rPr lang="ru-RU" dirty="0" smtClean="0"/>
              <a:t>Экспорт данных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/>
              <a:t>Физико-химические данные</a:t>
            </a:r>
          </a:p>
          <a:p>
            <a:pPr marL="342900" indent="-342900"/>
            <a:r>
              <a:rPr lang="ru-RU" dirty="0" smtClean="0"/>
              <a:t>1. Простые – </a:t>
            </a:r>
            <a:r>
              <a:rPr lang="en-US" dirty="0" smtClean="0"/>
              <a:t>T</a:t>
            </a:r>
            <a:r>
              <a:rPr lang="ru-RU" dirty="0" err="1" smtClean="0"/>
              <a:t>пл</a:t>
            </a:r>
            <a:r>
              <a:rPr lang="ru-RU" dirty="0" smtClean="0"/>
              <a:t>, </a:t>
            </a:r>
            <a:r>
              <a:rPr lang="en-US" dirty="0" smtClean="0"/>
              <a:t>T</a:t>
            </a:r>
            <a:r>
              <a:rPr lang="ru-RU" dirty="0" smtClean="0"/>
              <a:t>кип, </a:t>
            </a:r>
            <a:r>
              <a:rPr lang="en-US" dirty="0" smtClean="0"/>
              <a:t>n,...</a:t>
            </a:r>
          </a:p>
          <a:p>
            <a:pPr marL="342900" indent="-342900"/>
            <a:r>
              <a:rPr lang="ru-RU" dirty="0" smtClean="0"/>
              <a:t>2. Спектральные  – ЯМР, ИК, УФ данные</a:t>
            </a:r>
          </a:p>
          <a:p>
            <a:pPr marL="342900" indent="-342900"/>
            <a:r>
              <a:rPr lang="ru-RU" dirty="0" smtClean="0"/>
              <a:t>3. Поиск веществ по ФХ параметрам</a:t>
            </a:r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/>
              <a:t>Литературный поиск</a:t>
            </a:r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dirty="0" err="1" smtClean="0"/>
              <a:t>Reaxys</a:t>
            </a:r>
            <a:r>
              <a:rPr lang="en-US" dirty="0" smtClean="0"/>
              <a:t> Tree</a:t>
            </a:r>
          </a:p>
          <a:p>
            <a:pPr marL="342900" indent="-342900"/>
            <a:endParaRPr lang="ru-RU" dirty="0" smtClean="0"/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ru-RU" dirty="0" smtClean="0"/>
              <a:t>Далее – о </a:t>
            </a:r>
            <a:r>
              <a:rPr lang="en-US" b="1" dirty="0" err="1" smtClean="0"/>
              <a:t>Reaxys</a:t>
            </a:r>
            <a:r>
              <a:rPr lang="en-US" b="1" dirty="0" smtClean="0"/>
              <a:t> Medicinal Chemistry</a:t>
            </a:r>
            <a:endParaRPr lang="ru-RU" b="1" dirty="0" smtClean="0"/>
          </a:p>
          <a:p>
            <a:pPr marL="342900" indent="-342900"/>
            <a:endParaRPr lang="ru-RU" b="1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9725" y="311150"/>
            <a:ext cx="8429625" cy="3603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Reaxys Medicinal </a:t>
            </a: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Chemistry -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база данных по медицинской химии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263" y="873125"/>
            <a:ext cx="8401050" cy="87153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9263" y="873125"/>
            <a:ext cx="8401050" cy="28892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Вещества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9263" y="1162050"/>
            <a:ext cx="1455737" cy="582613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075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963" y="1184275"/>
            <a:ext cx="766762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2119313" y="1176338"/>
            <a:ext cx="673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>
              <a:spcBef>
                <a:spcPts val="600"/>
              </a:spcBef>
              <a:buClr>
                <a:srgbClr val="B01F09"/>
              </a:buClr>
            </a:pPr>
            <a:r>
              <a:rPr lang="ru-RU" sz="1400" dirty="0" smtClean="0">
                <a:latin typeface="Trebuchet MS" pitchFamily="34" charset="0"/>
              </a:rPr>
              <a:t>Структура, названия, синонимы, рассчитанные свойства (</a:t>
            </a:r>
            <a:r>
              <a:rPr lang="en-US" sz="1400" dirty="0" smtClean="0">
                <a:latin typeface="Trebuchet MS" pitchFamily="34" charset="0"/>
              </a:rPr>
              <a:t>S, </a:t>
            </a:r>
            <a:r>
              <a:rPr lang="en-US" sz="1400" dirty="0" err="1" smtClean="0">
                <a:latin typeface="Trebuchet MS" pitchFamily="34" charset="0"/>
              </a:rPr>
              <a:t>LogP</a:t>
            </a:r>
            <a:r>
              <a:rPr lang="en-US" sz="1400" dirty="0" smtClean="0">
                <a:latin typeface="Trebuchet MS" pitchFamily="34" charset="0"/>
              </a:rPr>
              <a:t>,</a:t>
            </a:r>
            <a:r>
              <a:rPr lang="ru-RU" sz="1400" dirty="0" smtClean="0">
                <a:latin typeface="Trebuchet MS" pitchFamily="34" charset="0"/>
              </a:rPr>
              <a:t> критерии </a:t>
            </a:r>
            <a:r>
              <a:rPr lang="ru-RU" sz="1400" dirty="0" err="1" smtClean="0">
                <a:latin typeface="Trebuchet MS" pitchFamily="34" charset="0"/>
              </a:rPr>
              <a:t>Липински</a:t>
            </a:r>
            <a:r>
              <a:rPr lang="ru-RU" sz="1400" dirty="0" smtClean="0">
                <a:latin typeface="Trebuchet MS" pitchFamily="34" charset="0"/>
              </a:rPr>
              <a:t> и т </a:t>
            </a:r>
            <a:r>
              <a:rPr lang="ru-RU" sz="1400" dirty="0" err="1" smtClean="0">
                <a:latin typeface="Trebuchet MS" pitchFamily="34" charset="0"/>
              </a:rPr>
              <a:t>д</a:t>
            </a:r>
            <a:r>
              <a:rPr lang="ru-RU" sz="1400" dirty="0" smtClean="0">
                <a:latin typeface="Trebuchet MS" pitchFamily="34" charset="0"/>
              </a:rPr>
              <a:t>)</a:t>
            </a:r>
            <a:endParaRPr lang="en-US" sz="1400" dirty="0">
              <a:latin typeface="Trebuchet MS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9263" y="1897063"/>
            <a:ext cx="8401050" cy="87153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9263" y="1897063"/>
            <a:ext cx="8401050" cy="28892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3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Мишен</a:t>
            </a:r>
            <a:r>
              <a:rPr lang="ru-RU" sz="1600" dirty="0">
                <a:solidFill>
                  <a:schemeClr val="tx1"/>
                </a:solidFill>
              </a:rPr>
              <a:t>и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263" y="2185988"/>
            <a:ext cx="1455737" cy="582612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7532" name="Rectangle 14"/>
          <p:cNvSpPr>
            <a:spLocks noChangeArrowheads="1"/>
          </p:cNvSpPr>
          <p:nvPr/>
        </p:nvSpPr>
        <p:spPr bwMode="auto">
          <a:xfrm>
            <a:off x="2119313" y="2200275"/>
            <a:ext cx="673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>
              <a:spcBef>
                <a:spcPts val="600"/>
              </a:spcBef>
              <a:buClr>
                <a:srgbClr val="B01F09"/>
              </a:buClr>
            </a:pPr>
            <a:endParaRPr lang="ru-RU" sz="1400">
              <a:latin typeface="Trebuchet MS" pitchFamily="34" charset="0"/>
            </a:endParaRPr>
          </a:p>
        </p:txBody>
      </p:sp>
      <p:sp>
        <p:nvSpPr>
          <p:cNvPr id="107533" name="Rectangle 9"/>
          <p:cNvSpPr>
            <a:spLocks noChangeArrowheads="1"/>
          </p:cNvSpPr>
          <p:nvPr/>
        </p:nvSpPr>
        <p:spPr bwMode="auto">
          <a:xfrm>
            <a:off x="2119313" y="2208213"/>
            <a:ext cx="40895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3">
              <a:spcBef>
                <a:spcPts val="600"/>
              </a:spcBef>
              <a:buClr>
                <a:srgbClr val="B01F09"/>
              </a:buClr>
            </a:pPr>
            <a:r>
              <a:rPr lang="ru-RU" sz="1400" dirty="0" smtClean="0">
                <a:latin typeface="Trebuchet MS" pitchFamily="34" charset="0"/>
              </a:rPr>
              <a:t>Сродство ряда веществ к различным мишеням</a:t>
            </a:r>
            <a:endParaRPr lang="en-US" sz="1400" dirty="0">
              <a:latin typeface="Trebuchet MS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9263" y="2921000"/>
            <a:ext cx="8401050" cy="87153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9263" y="2921000"/>
            <a:ext cx="8401050" cy="28892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3" fontAlgn="auto">
              <a:spcBef>
                <a:spcPts val="600"/>
              </a:spcBef>
              <a:spcAft>
                <a:spcPts val="0"/>
              </a:spcAft>
              <a:buClr>
                <a:srgbClr val="B01F09"/>
              </a:buClr>
              <a:defRPr/>
            </a:pPr>
            <a:r>
              <a:rPr lang="ru-RU" sz="1600" dirty="0">
                <a:solidFill>
                  <a:schemeClr val="tx1"/>
                </a:solidFill>
              </a:rPr>
              <a:t>Системы </a:t>
            </a:r>
            <a:r>
              <a:rPr lang="en-US" sz="1600" dirty="0">
                <a:solidFill>
                  <a:schemeClr val="tx1"/>
                </a:solidFill>
              </a:rPr>
              <a:t>in vitro </a:t>
            </a:r>
            <a:r>
              <a:rPr lang="ru-RU" sz="1600" dirty="0">
                <a:solidFill>
                  <a:schemeClr val="tx1"/>
                </a:solidFill>
              </a:rPr>
              <a:t>и </a:t>
            </a:r>
            <a:r>
              <a:rPr lang="en-US" sz="1600" dirty="0">
                <a:solidFill>
                  <a:schemeClr val="tx1"/>
                </a:solidFill>
              </a:rPr>
              <a:t>in vivo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49263" y="3209925"/>
            <a:ext cx="1455737" cy="582613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7537" name="Rectangle 19"/>
          <p:cNvSpPr>
            <a:spLocks noChangeArrowheads="1"/>
          </p:cNvSpPr>
          <p:nvPr/>
        </p:nvSpPr>
        <p:spPr bwMode="auto">
          <a:xfrm>
            <a:off x="2119313" y="3224213"/>
            <a:ext cx="673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>
              <a:spcBef>
                <a:spcPts val="600"/>
              </a:spcBef>
              <a:buClr>
                <a:srgbClr val="B01F09"/>
              </a:buClr>
            </a:pPr>
            <a:endParaRPr lang="ru-RU" sz="1400">
              <a:latin typeface="Trebuchet MS" pitchFamily="34" charset="0"/>
            </a:endParaRPr>
          </a:p>
        </p:txBody>
      </p:sp>
      <p:sp>
        <p:nvSpPr>
          <p:cNvPr id="107538" name="Rectangle 20"/>
          <p:cNvSpPr>
            <a:spLocks noChangeArrowheads="1"/>
          </p:cNvSpPr>
          <p:nvPr/>
        </p:nvSpPr>
        <p:spPr bwMode="auto">
          <a:xfrm>
            <a:off x="2119313" y="3232150"/>
            <a:ext cx="673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>
              <a:spcBef>
                <a:spcPts val="600"/>
              </a:spcBef>
              <a:buClr>
                <a:srgbClr val="B01F09"/>
              </a:buClr>
            </a:pPr>
            <a:r>
              <a:rPr lang="ru-RU" sz="1400" dirty="0" smtClean="0">
                <a:latin typeface="Trebuchet MS" pitchFamily="34" charset="0"/>
              </a:rPr>
              <a:t>Данные по связыванию в системах </a:t>
            </a:r>
            <a:r>
              <a:rPr lang="en-US" sz="1400" dirty="0" smtClean="0">
                <a:latin typeface="Trebuchet MS" pitchFamily="34" charset="0"/>
              </a:rPr>
              <a:t>In Vitro</a:t>
            </a:r>
            <a:r>
              <a:rPr lang="ru-RU" sz="1400" dirty="0" smtClean="0">
                <a:latin typeface="Trebuchet MS" pitchFamily="34" charset="0"/>
              </a:rPr>
              <a:t>, в  клеточных системах - агрегация, </a:t>
            </a:r>
            <a:r>
              <a:rPr lang="ru-RU" sz="1400" dirty="0" err="1" smtClean="0">
                <a:latin typeface="Trebuchet MS" pitchFamily="34" charset="0"/>
              </a:rPr>
              <a:t>апоптоз</a:t>
            </a:r>
            <a:r>
              <a:rPr lang="ru-RU" sz="1400" dirty="0" smtClean="0">
                <a:latin typeface="Trebuchet MS" pitchFamily="34" charset="0"/>
              </a:rPr>
              <a:t>, дифференциация</a:t>
            </a:r>
            <a:endParaRPr lang="en-US" sz="1400" dirty="0">
              <a:latin typeface="Trebuchet MS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9263" y="3944938"/>
            <a:ext cx="8401050" cy="87153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9263" y="3944938"/>
            <a:ext cx="8401050" cy="28892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3" fontAlgn="auto">
              <a:spcBef>
                <a:spcPts val="600"/>
              </a:spcBef>
              <a:spcAft>
                <a:spcPts val="0"/>
              </a:spcAft>
              <a:buClr>
                <a:srgbClr val="B01F09"/>
              </a:buClr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Данные об изучении болезней </a:t>
            </a:r>
            <a:r>
              <a:rPr lang="ru-RU" sz="1600" smtClean="0">
                <a:solidFill>
                  <a:schemeClr val="tx1"/>
                </a:solidFill>
              </a:rPr>
              <a:t>на животных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263" y="4227513"/>
            <a:ext cx="1455737" cy="588962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7542" name="Rectangle 24"/>
          <p:cNvSpPr>
            <a:spLocks noChangeArrowheads="1"/>
          </p:cNvSpPr>
          <p:nvPr/>
        </p:nvSpPr>
        <p:spPr bwMode="auto">
          <a:xfrm>
            <a:off x="2119313" y="4248150"/>
            <a:ext cx="673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>
              <a:spcBef>
                <a:spcPts val="600"/>
              </a:spcBef>
              <a:buClr>
                <a:srgbClr val="B01F09"/>
              </a:buClr>
            </a:pPr>
            <a:endParaRPr lang="ru-RU" sz="1400">
              <a:latin typeface="Trebuchet MS" pitchFamily="34" charset="0"/>
            </a:endParaRPr>
          </a:p>
        </p:txBody>
      </p:sp>
      <p:sp>
        <p:nvSpPr>
          <p:cNvPr id="107543" name="Rectangle 25"/>
          <p:cNvSpPr>
            <a:spLocks noChangeArrowheads="1"/>
          </p:cNvSpPr>
          <p:nvPr/>
        </p:nvSpPr>
        <p:spPr bwMode="auto">
          <a:xfrm>
            <a:off x="2119312" y="4256088"/>
            <a:ext cx="7024688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3">
              <a:spcBef>
                <a:spcPts val="600"/>
              </a:spcBef>
              <a:buClr>
                <a:srgbClr val="B01F09"/>
              </a:buClr>
            </a:pPr>
            <a:r>
              <a:rPr lang="ru-RU" sz="1400" dirty="0" smtClean="0">
                <a:latin typeface="Trebuchet MS" pitchFamily="34" charset="0"/>
              </a:rPr>
              <a:t>Крысы </a:t>
            </a:r>
            <a:r>
              <a:rPr lang="ru-RU" sz="1400" dirty="0" err="1" smtClean="0">
                <a:latin typeface="Trebuchet MS" pitchFamily="34" charset="0"/>
              </a:rPr>
              <a:t>Цукера</a:t>
            </a:r>
            <a:r>
              <a:rPr lang="ru-RU" sz="1400" dirty="0" smtClean="0">
                <a:latin typeface="Trebuchet MS" pitchFamily="34" charset="0"/>
              </a:rPr>
              <a:t> как модель ожирения,  </a:t>
            </a:r>
            <a:r>
              <a:rPr lang="ru-RU" sz="1400" dirty="0" err="1" smtClean="0">
                <a:latin typeface="Trebuchet MS" pitchFamily="34" charset="0"/>
              </a:rPr>
              <a:t>ксенторентгенография</a:t>
            </a:r>
            <a:r>
              <a:rPr lang="ru-RU" sz="1400" dirty="0" smtClean="0">
                <a:latin typeface="Trebuchet MS" pitchFamily="34" charset="0"/>
              </a:rPr>
              <a:t> животных с опухолями при тестировании противоопухолевых лекарств </a:t>
            </a:r>
          </a:p>
          <a:p>
            <a:pPr marL="0" lvl="3">
              <a:spcBef>
                <a:spcPts val="600"/>
              </a:spcBef>
              <a:buClr>
                <a:srgbClr val="B01F09"/>
              </a:buClr>
            </a:pPr>
            <a:endParaRPr lang="en-US" sz="1400" dirty="0">
              <a:latin typeface="Trebuchet MS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9263" y="4981575"/>
            <a:ext cx="8401050" cy="87153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49263" y="4981575"/>
            <a:ext cx="8401050" cy="28892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3" fontAlgn="auto">
              <a:spcBef>
                <a:spcPts val="600"/>
              </a:spcBef>
              <a:spcAft>
                <a:spcPts val="0"/>
              </a:spcAft>
              <a:buClr>
                <a:srgbClr val="B01F09"/>
              </a:buClr>
              <a:defRPr/>
            </a:pPr>
            <a:r>
              <a:rPr lang="ru-RU" sz="1600" dirty="0" err="1">
                <a:solidFill>
                  <a:schemeClr val="tx1"/>
                </a:solidFill>
              </a:rPr>
              <a:t>Фармакокинетика</a:t>
            </a:r>
            <a:r>
              <a:rPr lang="ru-RU" sz="1600" dirty="0">
                <a:solidFill>
                  <a:schemeClr val="tx1"/>
                </a:solidFill>
              </a:rPr>
              <a:t> и свойства </a:t>
            </a:r>
            <a:r>
              <a:rPr lang="en-US" sz="1600" dirty="0" smtClean="0">
                <a:solidFill>
                  <a:schemeClr val="tx1"/>
                </a:solidFill>
              </a:rPr>
              <a:t>ADME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>
                <a:solidFill>
                  <a:schemeClr val="tx1"/>
                </a:solidFill>
              </a:rPr>
              <a:t>Absorption, Distribution, Metabolism, Excretion)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49263" y="5270500"/>
            <a:ext cx="1455737" cy="582613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7547" name="Rectangle 29"/>
          <p:cNvSpPr>
            <a:spLocks noChangeArrowheads="1"/>
          </p:cNvSpPr>
          <p:nvPr/>
        </p:nvSpPr>
        <p:spPr bwMode="auto">
          <a:xfrm>
            <a:off x="2119313" y="5284788"/>
            <a:ext cx="673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>
              <a:spcBef>
                <a:spcPts val="600"/>
              </a:spcBef>
              <a:buClr>
                <a:srgbClr val="B01F09"/>
              </a:buClr>
            </a:pPr>
            <a:endParaRPr lang="ru-RU" sz="1400">
              <a:latin typeface="Trebuchet MS" pitchFamily="34" charset="0"/>
            </a:endParaRPr>
          </a:p>
        </p:txBody>
      </p:sp>
      <p:sp>
        <p:nvSpPr>
          <p:cNvPr id="107548" name="Rectangle 30"/>
          <p:cNvSpPr>
            <a:spLocks noChangeArrowheads="1"/>
          </p:cNvSpPr>
          <p:nvPr/>
        </p:nvSpPr>
        <p:spPr bwMode="auto">
          <a:xfrm>
            <a:off x="2119313" y="5292725"/>
            <a:ext cx="6577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>
              <a:spcBef>
                <a:spcPts val="600"/>
              </a:spcBef>
              <a:buClr>
                <a:srgbClr val="B01F09"/>
              </a:buClr>
            </a:pPr>
            <a:r>
              <a:rPr lang="ru-RU" sz="1400" dirty="0" smtClean="0">
                <a:latin typeface="Trebuchet MS" pitchFamily="34" charset="0"/>
              </a:rPr>
              <a:t>Метаболическая стабильность, клиренс, время полураспада, </a:t>
            </a:r>
            <a:r>
              <a:rPr lang="ru-RU" sz="1400" dirty="0" err="1" smtClean="0">
                <a:latin typeface="Trebuchet MS" pitchFamily="34" charset="0"/>
              </a:rPr>
              <a:t>биодоступность</a:t>
            </a:r>
            <a:r>
              <a:rPr lang="ru-RU" sz="1400" dirty="0" smtClean="0">
                <a:latin typeface="Trebuchet MS" pitchFamily="34" charset="0"/>
              </a:rPr>
              <a:t>, клиренс </a:t>
            </a:r>
            <a:r>
              <a:rPr lang="en-US" sz="1400" dirty="0" smtClean="0">
                <a:latin typeface="Trebuchet MS" pitchFamily="34" charset="0"/>
              </a:rPr>
              <a:t>In Vivo</a:t>
            </a:r>
            <a:endParaRPr lang="en-US" sz="1400" dirty="0">
              <a:latin typeface="Trebuchet MS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9263" y="5986463"/>
            <a:ext cx="8401050" cy="87153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9263" y="5986463"/>
            <a:ext cx="8401050" cy="28892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3" fontAlgn="auto">
              <a:spcBef>
                <a:spcPts val="600"/>
              </a:spcBef>
              <a:spcAft>
                <a:spcPts val="0"/>
              </a:spcAft>
              <a:buClr>
                <a:srgbClr val="B01F09"/>
              </a:buClr>
              <a:defRPr/>
            </a:pPr>
            <a:r>
              <a:rPr lang="ru-RU" sz="1600" dirty="0">
                <a:solidFill>
                  <a:schemeClr val="tx1"/>
                </a:solidFill>
              </a:rPr>
              <a:t>Токсичность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9263" y="6275388"/>
            <a:ext cx="1455737" cy="582612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7552" name="Rectangle 34"/>
          <p:cNvSpPr>
            <a:spLocks noChangeArrowheads="1"/>
          </p:cNvSpPr>
          <p:nvPr/>
        </p:nvSpPr>
        <p:spPr bwMode="auto">
          <a:xfrm>
            <a:off x="2119313" y="6289675"/>
            <a:ext cx="6731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3">
              <a:spcBef>
                <a:spcPts val="600"/>
              </a:spcBef>
              <a:buClr>
                <a:srgbClr val="B01F09"/>
              </a:buClr>
            </a:pPr>
            <a:endParaRPr lang="ru-RU" sz="1400">
              <a:latin typeface="Trebuchet MS" pitchFamily="34" charset="0"/>
            </a:endParaRPr>
          </a:p>
        </p:txBody>
      </p:sp>
      <p:sp>
        <p:nvSpPr>
          <p:cNvPr id="107553" name="Rectangle 35"/>
          <p:cNvSpPr>
            <a:spLocks noChangeArrowheads="1"/>
          </p:cNvSpPr>
          <p:nvPr/>
        </p:nvSpPr>
        <p:spPr bwMode="auto">
          <a:xfrm>
            <a:off x="2119312" y="6297613"/>
            <a:ext cx="57650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3">
              <a:spcBef>
                <a:spcPts val="600"/>
              </a:spcBef>
              <a:buClr>
                <a:srgbClr val="B01F09"/>
              </a:buClr>
            </a:pPr>
            <a:r>
              <a:rPr lang="ru-RU" sz="1400" dirty="0" err="1" smtClean="0">
                <a:latin typeface="Trebuchet MS" pitchFamily="34" charset="0"/>
              </a:rPr>
              <a:t>Цитотоксичность</a:t>
            </a:r>
            <a:r>
              <a:rPr lang="ru-RU" sz="1400" dirty="0" smtClean="0">
                <a:latin typeface="Trebuchet MS" pitchFamily="34" charset="0"/>
              </a:rPr>
              <a:t>, </a:t>
            </a:r>
            <a:r>
              <a:rPr lang="ru-RU" sz="1400" dirty="0" err="1" smtClean="0">
                <a:latin typeface="Trebuchet MS" pitchFamily="34" charset="0"/>
              </a:rPr>
              <a:t>кардиотоксичность</a:t>
            </a:r>
            <a:r>
              <a:rPr lang="ru-RU" sz="1400" dirty="0" smtClean="0">
                <a:latin typeface="Trebuchet MS" pitchFamily="34" charset="0"/>
              </a:rPr>
              <a:t>, хроническая токсичность</a:t>
            </a:r>
            <a:endParaRPr lang="en-US" sz="1400" dirty="0">
              <a:latin typeface="Trebuchet MS" pitchFamily="34" charset="0"/>
            </a:endParaRPr>
          </a:p>
        </p:txBody>
      </p:sp>
      <p:sp>
        <p:nvSpPr>
          <p:cNvPr id="107554" name="AutoShape 4" descr="Image result for zucker ra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0755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227513"/>
            <a:ext cx="11366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56" name="Picture 7" descr="Image result for cell based assa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8338" y="3233738"/>
            <a:ext cx="101441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57" name="Picture 9" descr="Image result for proteins target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" y="2198688"/>
            <a:ext cx="99536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58" name="AutoShape 11" descr="Image result for Pharmacokinetic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07559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900" y="5284788"/>
            <a:ext cx="744538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60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3075" y="6323013"/>
            <a:ext cx="5762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61" name="Picture 15" descr="Image result for TOxicity cel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25538" y="6296025"/>
            <a:ext cx="6858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8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64050" y="1976438"/>
            <a:ext cx="4287838" cy="2808287"/>
          </a:xfrm>
        </p:spPr>
      </p:pic>
      <p:sp>
        <p:nvSpPr>
          <p:cNvPr id="108549" name="Title 9"/>
          <p:cNvSpPr txBox="1">
            <a:spLocks/>
          </p:cNvSpPr>
          <p:nvPr/>
        </p:nvSpPr>
        <p:spPr bwMode="auto">
          <a:xfrm>
            <a:off x="365125" y="519113"/>
            <a:ext cx="84296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/>
            <a:r>
              <a:rPr lang="ru-RU" sz="2400" b="1">
                <a:solidFill>
                  <a:srgbClr val="000000"/>
                </a:solidFill>
                <a:ea typeface="Arial Bold"/>
                <a:cs typeface="Arial Bold"/>
              </a:rPr>
              <a:t>Что содержится в </a:t>
            </a:r>
            <a:r>
              <a:rPr lang="en-US" sz="2400" b="1">
                <a:solidFill>
                  <a:srgbClr val="000000"/>
                </a:solidFill>
                <a:ea typeface="Arial Bold"/>
                <a:cs typeface="Arial Bold"/>
              </a:rPr>
              <a:t>Reaxys Medicinal Chemistry</a:t>
            </a:r>
            <a:r>
              <a:rPr lang="ru-RU" sz="2400" b="1">
                <a:solidFill>
                  <a:srgbClr val="000000"/>
                </a:solidFill>
                <a:ea typeface="Arial Bold"/>
                <a:cs typeface="Arial Bold"/>
              </a:rPr>
              <a:t>?</a:t>
            </a:r>
            <a:endParaRPr lang="en-US" sz="2400" b="1">
              <a:solidFill>
                <a:srgbClr val="000000"/>
              </a:solidFill>
              <a:ea typeface="Arial Bold"/>
              <a:cs typeface="Arial Bold"/>
            </a:endParaRPr>
          </a:p>
        </p:txBody>
      </p:sp>
      <p:sp>
        <p:nvSpPr>
          <p:cNvPr id="7" name="Content Placeholder 32"/>
          <p:cNvSpPr txBox="1">
            <a:spLocks/>
          </p:cNvSpPr>
          <p:nvPr/>
        </p:nvSpPr>
        <p:spPr>
          <a:xfrm>
            <a:off x="461963" y="1589088"/>
            <a:ext cx="3825875" cy="163195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0" lvl="3" fontAlgn="auto">
              <a:spcBef>
                <a:spcPts val="300"/>
              </a:spcBef>
              <a:spcAft>
                <a:spcPts val="0"/>
              </a:spcAft>
              <a:buClr>
                <a:srgbClr val="B01F09"/>
              </a:buClr>
              <a:defRPr/>
            </a:pPr>
            <a:r>
              <a:rPr lang="en-US" sz="1600" b="1" dirty="0">
                <a:solidFill>
                  <a:srgbClr val="000000"/>
                </a:solidFill>
                <a:latin typeface="+mn-lt"/>
                <a:ea typeface="+mn-ea"/>
              </a:rPr>
              <a:t>&gt;101 000 </a:t>
            </a:r>
            <a:r>
              <a:rPr lang="ru-RU" sz="1600" b="1" dirty="0">
                <a:solidFill>
                  <a:srgbClr val="000000"/>
                </a:solidFill>
                <a:latin typeface="+mn-lt"/>
                <a:ea typeface="+mn-ea"/>
              </a:rPr>
              <a:t>патентов</a:t>
            </a:r>
            <a:endParaRPr lang="en-US" sz="16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180000" lvl="3" indent="-180000" fontAlgn="auto">
              <a:spcBef>
                <a:spcPts val="300"/>
              </a:spcBef>
              <a:spcAft>
                <a:spcPts val="0"/>
              </a:spcAft>
              <a:buClr>
                <a:srgbClr val="B01F09"/>
              </a:buClr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US : 1971</a:t>
            </a:r>
            <a:r>
              <a:rPr lang="ru-RU" sz="1600" dirty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-</a:t>
            </a:r>
            <a:r>
              <a:rPr lang="ru-RU" sz="1600" dirty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+mn-lt"/>
                <a:ea typeface="+mn-ea"/>
              </a:rPr>
              <a:t>н.в</a:t>
            </a:r>
            <a:r>
              <a:rPr lang="ru-RU" sz="1600" dirty="0">
                <a:solidFill>
                  <a:srgbClr val="000000"/>
                </a:solidFill>
                <a:latin typeface="+mn-lt"/>
                <a:ea typeface="+mn-ea"/>
              </a:rPr>
              <a:t>. </a:t>
            </a:r>
            <a:endParaRPr lang="en-US" sz="16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180000" lvl="3" indent="-180000" fontAlgn="auto">
              <a:spcBef>
                <a:spcPts val="300"/>
              </a:spcBef>
              <a:spcAft>
                <a:spcPts val="0"/>
              </a:spcAft>
              <a:buClr>
                <a:srgbClr val="B01F09"/>
              </a:buClr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EP : 1979</a:t>
            </a:r>
            <a:r>
              <a:rPr lang="ru-RU" sz="1600" dirty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–</a:t>
            </a:r>
            <a:r>
              <a:rPr lang="ru-RU" sz="1600" dirty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+mn-lt"/>
                <a:ea typeface="+mn-ea"/>
              </a:rPr>
              <a:t>н.в</a:t>
            </a:r>
            <a:r>
              <a:rPr lang="ru-RU" sz="1600" dirty="0">
                <a:solidFill>
                  <a:srgbClr val="000000"/>
                </a:solidFill>
                <a:latin typeface="+mn-lt"/>
                <a:ea typeface="+mn-ea"/>
              </a:rPr>
              <a:t>.</a:t>
            </a:r>
            <a:endParaRPr lang="en-US" sz="16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180000" lvl="3" indent="-180000" fontAlgn="auto">
              <a:spcBef>
                <a:spcPts val="300"/>
              </a:spcBef>
              <a:spcAft>
                <a:spcPts val="0"/>
              </a:spcAft>
              <a:buClr>
                <a:srgbClr val="B01F09"/>
              </a:buClr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WO : 1978-</a:t>
            </a:r>
            <a:r>
              <a:rPr lang="ru-RU" sz="1600" dirty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+mn-lt"/>
                <a:ea typeface="+mn-ea"/>
              </a:rPr>
              <a:t>н.в</a:t>
            </a:r>
            <a:r>
              <a:rPr lang="ru-RU" sz="1600" dirty="0">
                <a:solidFill>
                  <a:srgbClr val="000000"/>
                </a:solidFill>
                <a:latin typeface="+mn-lt"/>
                <a:ea typeface="+mn-ea"/>
              </a:rPr>
              <a:t>. 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(English only) </a:t>
            </a:r>
          </a:p>
          <a:p>
            <a:pPr marL="180000" lvl="3" indent="-180000" fontAlgn="auto">
              <a:spcBef>
                <a:spcPts val="300"/>
              </a:spcBef>
              <a:spcAft>
                <a:spcPts val="0"/>
              </a:spcAft>
              <a:buClr>
                <a:srgbClr val="B01F09"/>
              </a:buClr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0000"/>
                </a:solidFill>
                <a:latin typeface="+mn-lt"/>
                <a:ea typeface="+mn-ea"/>
              </a:rPr>
              <a:t>Исследуются патенты в основном класса 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A61K</a:t>
            </a:r>
            <a:r>
              <a:rPr lang="ru-RU" sz="1600" dirty="0">
                <a:solidFill>
                  <a:srgbClr val="000000"/>
                </a:solidFill>
                <a:latin typeface="+mn-lt"/>
                <a:ea typeface="+mn-ea"/>
              </a:rPr>
              <a:t>,но не только они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84175" y="1216025"/>
            <a:ext cx="4046538" cy="2068513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4175" y="1216025"/>
            <a:ext cx="4046538" cy="3540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08553" name="Content Placeholder 32"/>
          <p:cNvSpPr txBox="1">
            <a:spLocks/>
          </p:cNvSpPr>
          <p:nvPr/>
        </p:nvSpPr>
        <p:spPr bwMode="auto">
          <a:xfrm>
            <a:off x="461963" y="1270000"/>
            <a:ext cx="33543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0" lvl="1">
              <a:buClr>
                <a:srgbClr val="B01F09"/>
              </a:buClr>
            </a:pPr>
            <a:r>
              <a:rPr lang="ru-RU" sz="1600" b="1">
                <a:solidFill>
                  <a:srgbClr val="FFFFFF"/>
                </a:solidFill>
                <a:latin typeface="Trebuchet MS" pitchFamily="34" charset="0"/>
              </a:rPr>
              <a:t>Происхождение и годы патентов</a:t>
            </a:r>
            <a:endParaRPr lang="en-US" sz="1600" b="1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108554" name="Content Placeholder 32"/>
          <p:cNvSpPr txBox="1">
            <a:spLocks/>
          </p:cNvSpPr>
          <p:nvPr/>
        </p:nvSpPr>
        <p:spPr bwMode="auto">
          <a:xfrm>
            <a:off x="461963" y="3844925"/>
            <a:ext cx="3825875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9388" lvl="3" indent="-179388">
              <a:spcBef>
                <a:spcPts val="300"/>
              </a:spcBef>
              <a:buClr>
                <a:srgbClr val="B01F09"/>
              </a:buClr>
              <a:buFont typeface="Arial" pitchFamily="34" charset="0"/>
              <a:buChar char="•"/>
            </a:pPr>
            <a:r>
              <a:rPr lang="en-US" sz="1600" b="1" dirty="0">
                <a:solidFill>
                  <a:srgbClr val="000000"/>
                </a:solidFill>
                <a:latin typeface="Trebuchet MS" pitchFamily="34" charset="0"/>
              </a:rPr>
              <a:t>&gt;5000 </a:t>
            </a:r>
            <a:r>
              <a:rPr lang="ru-RU" sz="1600" b="1" dirty="0">
                <a:solidFill>
                  <a:srgbClr val="000000"/>
                </a:solidFill>
                <a:latin typeface="Trebuchet MS" pitchFamily="34" charset="0"/>
              </a:rPr>
              <a:t>журналов</a:t>
            </a:r>
            <a:endParaRPr lang="en-US" sz="1600" b="1" dirty="0">
              <a:solidFill>
                <a:srgbClr val="000000"/>
              </a:solidFill>
              <a:latin typeface="Trebuchet MS" pitchFamily="34" charset="0"/>
            </a:endParaRPr>
          </a:p>
          <a:p>
            <a:pPr marL="179388" lvl="3" indent="-179388">
              <a:spcBef>
                <a:spcPts val="300"/>
              </a:spcBef>
              <a:buClr>
                <a:srgbClr val="B01F09"/>
              </a:buClr>
              <a:buFont typeface="Arial" pitchFamily="34" charset="0"/>
              <a:buChar char="•"/>
            </a:pPr>
            <a:r>
              <a:rPr lang="en-US" sz="1600" b="1" dirty="0">
                <a:solidFill>
                  <a:srgbClr val="000000"/>
                </a:solidFill>
                <a:latin typeface="Trebuchet MS" pitchFamily="34" charset="0"/>
              </a:rPr>
              <a:t>&gt;335 500 </a:t>
            </a:r>
            <a:r>
              <a:rPr lang="ru-RU" sz="1600" b="1" dirty="0">
                <a:solidFill>
                  <a:srgbClr val="000000"/>
                </a:solidFill>
                <a:latin typeface="Trebuchet MS" pitchFamily="34" charset="0"/>
              </a:rPr>
              <a:t>статей</a:t>
            </a:r>
            <a:endParaRPr lang="en-US" sz="1600" b="1" dirty="0">
              <a:solidFill>
                <a:srgbClr val="000000"/>
              </a:solidFill>
              <a:latin typeface="Trebuchet MS" pitchFamily="34" charset="0"/>
            </a:endParaRPr>
          </a:p>
          <a:p>
            <a:pPr marL="179388" lvl="3" indent="-179388">
              <a:spcBef>
                <a:spcPts val="300"/>
              </a:spcBef>
              <a:buClr>
                <a:srgbClr val="B01F09"/>
              </a:buClr>
              <a:buFont typeface="Arial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rebuchet MS" pitchFamily="34" charset="0"/>
              </a:rPr>
              <a:t>Начиная с </a:t>
            </a:r>
            <a:r>
              <a:rPr lang="en-US" sz="1600" dirty="0">
                <a:solidFill>
                  <a:srgbClr val="000000"/>
                </a:solidFill>
                <a:latin typeface="Trebuchet MS" pitchFamily="34" charset="0"/>
              </a:rPr>
              <a:t>1980 </a:t>
            </a:r>
            <a:r>
              <a:rPr lang="ru-RU" sz="1600" dirty="0">
                <a:solidFill>
                  <a:srgbClr val="000000"/>
                </a:solidFill>
                <a:latin typeface="Trebuchet MS" pitchFamily="34" charset="0"/>
              </a:rPr>
              <a:t>по н.в. </a:t>
            </a:r>
            <a:endParaRPr lang="en-US" sz="16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4175" y="3471863"/>
            <a:ext cx="4046538" cy="1230312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4175" y="3471863"/>
            <a:ext cx="4046538" cy="354012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08557" name="Content Placeholder 32"/>
          <p:cNvSpPr txBox="1">
            <a:spLocks/>
          </p:cNvSpPr>
          <p:nvPr/>
        </p:nvSpPr>
        <p:spPr bwMode="auto">
          <a:xfrm>
            <a:off x="461963" y="3525838"/>
            <a:ext cx="1882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0" lvl="1">
              <a:buClr>
                <a:srgbClr val="B01F09"/>
              </a:buClr>
            </a:pPr>
            <a:r>
              <a:rPr lang="ru-RU" sz="1600" b="1">
                <a:solidFill>
                  <a:srgbClr val="FFFFFF"/>
                </a:solidFill>
                <a:latin typeface="Trebuchet MS" pitchFamily="34" charset="0"/>
              </a:rPr>
              <a:t>Статьи и журналы</a:t>
            </a:r>
            <a:endParaRPr lang="en-US" sz="1600" b="1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108558" name="Content Placeholder 32"/>
          <p:cNvSpPr txBox="1">
            <a:spLocks/>
          </p:cNvSpPr>
          <p:nvPr/>
        </p:nvSpPr>
        <p:spPr bwMode="auto">
          <a:xfrm>
            <a:off x="461963" y="5264150"/>
            <a:ext cx="3825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9388" lvl="3" indent="-179388">
              <a:spcBef>
                <a:spcPts val="300"/>
              </a:spcBef>
              <a:buClr>
                <a:srgbClr val="B01F09"/>
              </a:buClr>
              <a:buFont typeface="Arial" pitchFamily="34" charset="0"/>
              <a:buChar char="•"/>
            </a:pPr>
            <a:r>
              <a:rPr lang="en-US" sz="1600" b="1" dirty="0">
                <a:solidFill>
                  <a:srgbClr val="000000"/>
                </a:solidFill>
                <a:latin typeface="Trebuchet MS" pitchFamily="34" charset="0"/>
              </a:rPr>
              <a:t>&gt;12 700 </a:t>
            </a:r>
            <a:r>
              <a:rPr lang="ru-RU" sz="1600" b="1" dirty="0">
                <a:solidFill>
                  <a:srgbClr val="000000"/>
                </a:solidFill>
                <a:latin typeface="Trebuchet MS" pitchFamily="34" charset="0"/>
              </a:rPr>
              <a:t>Мишеней</a:t>
            </a:r>
            <a:endParaRPr lang="en-US" sz="1600" b="1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4175" y="4889500"/>
            <a:ext cx="4046538" cy="67310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4175" y="4889500"/>
            <a:ext cx="4046538" cy="3540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08561" name="Content Placeholder 32"/>
          <p:cNvSpPr txBox="1">
            <a:spLocks/>
          </p:cNvSpPr>
          <p:nvPr/>
        </p:nvSpPr>
        <p:spPr bwMode="auto">
          <a:xfrm>
            <a:off x="461963" y="4943475"/>
            <a:ext cx="833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0" lvl="1">
              <a:buClr>
                <a:srgbClr val="B01F09"/>
              </a:buClr>
            </a:pPr>
            <a:r>
              <a:rPr lang="ru-RU" sz="1600" b="1">
                <a:solidFill>
                  <a:srgbClr val="FFFFFF"/>
                </a:solidFill>
                <a:latin typeface="Trebuchet MS" pitchFamily="34" charset="0"/>
              </a:rPr>
              <a:t>Мишени</a:t>
            </a:r>
            <a:endParaRPr lang="en-US" sz="1600" b="1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81513" y="1216025"/>
            <a:ext cx="4327525" cy="4346575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defRPr/>
            </a:pPr>
            <a:r>
              <a:rPr lang="ru-RU" sz="1600" b="1" dirty="0" smtClean="0">
                <a:solidFill>
                  <a:srgbClr val="000000"/>
                </a:solidFill>
              </a:rPr>
              <a:t>Наиболее </a:t>
            </a:r>
            <a:r>
              <a:rPr lang="ru-RU" sz="1600" b="1" dirty="0">
                <a:solidFill>
                  <a:srgbClr val="000000"/>
                </a:solidFill>
              </a:rPr>
              <a:t>полная база данных по медицинской химии малых молекул на </a:t>
            </a:r>
            <a:r>
              <a:rPr lang="ru-RU" sz="1600" b="1" dirty="0" smtClean="0">
                <a:solidFill>
                  <a:srgbClr val="000000"/>
                </a:solidFill>
              </a:rPr>
              <a:t>рынке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08563" name="Rectangle 20"/>
          <p:cNvSpPr>
            <a:spLocks noChangeArrowheads="1"/>
          </p:cNvSpPr>
          <p:nvPr/>
        </p:nvSpPr>
        <p:spPr bwMode="auto">
          <a:xfrm>
            <a:off x="387350" y="5588000"/>
            <a:ext cx="84074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rebuchet MS" pitchFamily="34" charset="0"/>
              </a:rPr>
              <a:t>“</a:t>
            </a:r>
            <a:r>
              <a:rPr lang="ru-RU" b="1" dirty="0">
                <a:solidFill>
                  <a:srgbClr val="000000"/>
                </a:solidFill>
                <a:latin typeface="Trebuchet MS" pitchFamily="34" charset="0"/>
              </a:rPr>
              <a:t>Те, кто не могут запомнить прошлое, обречены повторять его</a:t>
            </a:r>
            <a:r>
              <a:rPr lang="en-US" b="1" dirty="0">
                <a:solidFill>
                  <a:srgbClr val="000000"/>
                </a:solidFill>
                <a:latin typeface="Trebuchet MS" pitchFamily="34" charset="0"/>
              </a:rPr>
              <a:t>.”</a:t>
            </a:r>
          </a:p>
          <a:p>
            <a:r>
              <a:rPr lang="en-US" sz="1200" dirty="0">
                <a:solidFill>
                  <a:srgbClr val="000000"/>
                </a:solidFill>
                <a:latin typeface="Trebuchet MS" pitchFamily="34" charset="0"/>
              </a:rPr>
              <a:t>George Santayana: </a:t>
            </a:r>
            <a:r>
              <a:rPr lang="en-US" sz="1200" i="1" dirty="0">
                <a:solidFill>
                  <a:srgbClr val="000000"/>
                </a:solidFill>
                <a:latin typeface="Trebuchet MS" pitchFamily="34" charset="0"/>
              </a:rPr>
              <a:t>Life of Reason, Reason in Common Sense, Scribner's, 1905, page 284</a:t>
            </a:r>
            <a:endParaRPr lang="en-US" sz="1200" dirty="0">
              <a:solidFill>
                <a:srgbClr val="00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377825" y="1020763"/>
            <a:ext cx="8405813" cy="506412"/>
          </a:xfrm>
        </p:spPr>
        <p:txBody>
          <a:bodyPr rtlCol="0">
            <a:noAutofit/>
          </a:bodyPr>
          <a:lstStyle/>
          <a:p>
            <a:pPr algn="l">
              <a:defRPr/>
            </a:pPr>
            <a:r>
              <a:rPr lang="ru-RU" cap="none" dirty="0" smtClean="0">
                <a:solidFill>
                  <a:srgbClr val="000000"/>
                </a:solidFill>
              </a:rPr>
              <a:t>Нежелательное влияние вещества на мишени можно предсказать, не проводя его синтез и клинические испытания.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52229"/>
            <a:ext cx="8723313" cy="360363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0000"/>
                </a:solidFill>
              </a:rPr>
              <a:t>Прогнозирование </a:t>
            </a:r>
            <a:r>
              <a:rPr lang="en-GB" sz="2000" dirty="0" smtClean="0">
                <a:solidFill>
                  <a:srgbClr val="000000"/>
                </a:solidFill>
              </a:rPr>
              <a:t>ADMET </a:t>
            </a:r>
            <a:r>
              <a:rPr lang="ru-RU" sz="2000" dirty="0" smtClean="0">
                <a:solidFill>
                  <a:srgbClr val="000000"/>
                </a:solidFill>
              </a:rPr>
              <a:t>свойств, влияющих на разработку фармацевтических препаратов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25957" name="AutoShape 2" descr="Image result for Medicinal chemist sche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6D6E71"/>
              </a:solidFill>
              <a:latin typeface="Trebuchet MS" pitchFamily="34" charset="0"/>
            </a:endParaRPr>
          </a:p>
        </p:txBody>
      </p:sp>
      <p:sp>
        <p:nvSpPr>
          <p:cNvPr id="125958" name="AutoShape 4" descr="Image result for Medicinal chemist schema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6D6E71"/>
              </a:solidFill>
              <a:latin typeface="Trebuchet MS" pitchFamily="34" charset="0"/>
            </a:endParaRPr>
          </a:p>
        </p:txBody>
      </p:sp>
      <p:pic>
        <p:nvPicPr>
          <p:cNvPr id="12595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4613" y="1943100"/>
            <a:ext cx="1714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ight Arrow 7"/>
          <p:cNvSpPr/>
          <p:nvPr/>
        </p:nvSpPr>
        <p:spPr>
          <a:xfrm>
            <a:off x="4486275" y="2647950"/>
            <a:ext cx="533400" cy="352425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51438" y="1943100"/>
            <a:ext cx="1506537" cy="2544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logD7.4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</a:t>
            </a:r>
            <a:r>
              <a:rPr lang="fr-FR" sz="1400" dirty="0" err="1">
                <a:solidFill>
                  <a:srgbClr val="FFFFFF"/>
                </a:solidFill>
              </a:rPr>
              <a:t>Protein</a:t>
            </a:r>
            <a:r>
              <a:rPr lang="fr-FR" sz="1400" dirty="0">
                <a:solidFill>
                  <a:srgbClr val="FFFFFF"/>
                </a:solidFill>
              </a:rPr>
              <a:t> </a:t>
            </a:r>
            <a:r>
              <a:rPr lang="fr-FR" sz="1400" dirty="0" err="1">
                <a:solidFill>
                  <a:srgbClr val="FFFFFF"/>
                </a:solidFill>
              </a:rPr>
              <a:t>Binding</a:t>
            </a:r>
            <a:endParaRPr lang="en-US" sz="1400" dirty="0">
              <a:solidFill>
                <a:srgbClr val="FFFFFF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Solubility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Metabolic Stability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</a:t>
            </a:r>
            <a:r>
              <a:rPr lang="en-US" sz="1400" dirty="0" err="1">
                <a:solidFill>
                  <a:srgbClr val="FFFFFF"/>
                </a:solidFill>
              </a:rPr>
              <a:t>hERG</a:t>
            </a:r>
            <a:endParaRPr lang="en-US" sz="1400" dirty="0">
              <a:solidFill>
                <a:srgbClr val="FFFFFF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</a:t>
            </a:r>
            <a:r>
              <a:rPr lang="fr-FR" sz="1400" dirty="0">
                <a:solidFill>
                  <a:srgbClr val="FFFFFF"/>
                </a:solidFill>
              </a:rPr>
              <a:t>Etc…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51438" y="1652588"/>
            <a:ext cx="1506537" cy="2905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FFFF"/>
                </a:solidFill>
              </a:rPr>
              <a:t>Шаг 1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39025" y="1943100"/>
            <a:ext cx="1512888" cy="2544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•Rat PPB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• Hu </a:t>
            </a:r>
            <a:r>
              <a:rPr lang="en-US" sz="1600" dirty="0" err="1">
                <a:solidFill>
                  <a:srgbClr val="FFFFFF"/>
                </a:solidFill>
              </a:rPr>
              <a:t>heps</a:t>
            </a:r>
            <a:endParaRPr lang="en-US" sz="1600" dirty="0">
              <a:solidFill>
                <a:srgbClr val="FFFFFF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• CYP </a:t>
            </a:r>
            <a:r>
              <a:rPr lang="en-US" sz="1600" dirty="0" err="1">
                <a:solidFill>
                  <a:srgbClr val="FFFFFF"/>
                </a:solidFill>
              </a:rPr>
              <a:t>inhib</a:t>
            </a:r>
            <a:endParaRPr lang="en-US" sz="1600" dirty="0">
              <a:solidFill>
                <a:srgbClr val="FFFFFF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• Caco2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• NaV1.5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</a:rPr>
              <a:t>• </a:t>
            </a:r>
            <a:r>
              <a:rPr lang="en-US" sz="1600" i="1" dirty="0">
                <a:solidFill>
                  <a:srgbClr val="FFFFFF"/>
                </a:solidFill>
              </a:rPr>
              <a:t>Etc…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39025" y="1652588"/>
            <a:ext cx="1512888" cy="2905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FFFF"/>
                </a:solidFill>
              </a:rPr>
              <a:t>Шаг 2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6772275" y="2652713"/>
            <a:ext cx="533400" cy="352425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1574" y="1943100"/>
            <a:ext cx="1577975" cy="29130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logD7.4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Solubility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•Protein Binding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</a:t>
            </a:r>
            <a:r>
              <a:rPr lang="en-US" sz="1400" dirty="0" err="1">
                <a:solidFill>
                  <a:srgbClr val="FFFFFF"/>
                </a:solidFill>
              </a:rPr>
              <a:t>hERG</a:t>
            </a:r>
            <a:endParaRPr lang="en-US" sz="1400" dirty="0">
              <a:solidFill>
                <a:srgbClr val="FFFFFF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Rat PPB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Metabolic Stability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CYP </a:t>
            </a:r>
            <a:r>
              <a:rPr lang="en-US" sz="1400" dirty="0" err="1">
                <a:solidFill>
                  <a:srgbClr val="FFFFFF"/>
                </a:solidFill>
              </a:rPr>
              <a:t>inhib</a:t>
            </a:r>
            <a:endParaRPr lang="en-US" sz="1400" dirty="0">
              <a:solidFill>
                <a:srgbClr val="FFFFFF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Caco2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FFFFFF"/>
                </a:solidFill>
              </a:rPr>
              <a:t>• </a:t>
            </a:r>
            <a:r>
              <a:rPr lang="en-US" sz="1400" i="1" dirty="0">
                <a:solidFill>
                  <a:srgbClr val="FFFFFF"/>
                </a:solidFill>
              </a:rPr>
              <a:t>etc.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7926" y="1660525"/>
            <a:ext cx="1577975" cy="2905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FFFF"/>
                </a:solidFill>
              </a:rPr>
              <a:t>Шаг </a:t>
            </a:r>
            <a:r>
              <a:rPr lang="fr-FR" b="1" dirty="0">
                <a:solidFill>
                  <a:srgbClr val="FFFFFF"/>
                </a:solidFill>
              </a:rPr>
              <a:t>0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1847850" y="2771775"/>
            <a:ext cx="533400" cy="352425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5969" name="Rectangle 17"/>
          <p:cNvSpPr>
            <a:spLocks noChangeArrowheads="1"/>
          </p:cNvSpPr>
          <p:nvPr/>
        </p:nvSpPr>
        <p:spPr bwMode="auto">
          <a:xfrm>
            <a:off x="412248" y="4940490"/>
            <a:ext cx="842891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000000"/>
                </a:solidFill>
                <a:latin typeface="Trebuchet MS" pitchFamily="34" charset="0"/>
              </a:rPr>
              <a:t>Глобальная модель </a:t>
            </a:r>
            <a:r>
              <a:rPr lang="ru-RU" sz="1600" dirty="0" smtClean="0">
                <a:solidFill>
                  <a:srgbClr val="000000"/>
                </a:solidFill>
                <a:latin typeface="Trebuchet MS" pitchFamily="34" charset="0"/>
              </a:rPr>
              <a:t>«</a:t>
            </a:r>
            <a:r>
              <a:rPr lang="en-US" sz="1600" dirty="0" smtClean="0">
                <a:solidFill>
                  <a:srgbClr val="000000"/>
                </a:solidFill>
                <a:latin typeface="Trebuchet MS" pitchFamily="34" charset="0"/>
              </a:rPr>
              <a:t>HERG </a:t>
            </a:r>
            <a:r>
              <a:rPr lang="en-US" sz="1600" b="1" dirty="0">
                <a:solidFill>
                  <a:srgbClr val="000000"/>
                </a:solidFill>
                <a:latin typeface="Trebuchet MS" pitchFamily="34" charset="0"/>
              </a:rPr>
              <a:t>QSAR</a:t>
            </a:r>
            <a:r>
              <a:rPr lang="en-US" sz="16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Trebuchet MS" pitchFamily="34" charset="0"/>
              </a:rPr>
              <a:t>model70</a:t>
            </a:r>
            <a:r>
              <a:rPr lang="ru-RU" sz="1600" dirty="0" smtClean="0">
                <a:solidFill>
                  <a:srgbClr val="000000"/>
                </a:solidFill>
                <a:latin typeface="Trebuchet MS" pitchFamily="34" charset="0"/>
              </a:rPr>
              <a:t>»</a:t>
            </a:r>
            <a:r>
              <a:rPr lang="en-US" sz="1600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Trebuchet MS" pitchFamily="34" charset="0"/>
              </a:rPr>
              <a:t>компании </a:t>
            </a:r>
            <a:r>
              <a:rPr lang="en-US" sz="1600" dirty="0">
                <a:solidFill>
                  <a:srgbClr val="000000"/>
                </a:solidFill>
                <a:latin typeface="Trebuchet MS" pitchFamily="34" charset="0"/>
              </a:rPr>
              <a:t>AstraZeneca </a:t>
            </a:r>
            <a:r>
              <a:rPr lang="ru-RU" sz="1600" dirty="0">
                <a:solidFill>
                  <a:srgbClr val="000000"/>
                </a:solidFill>
                <a:latin typeface="Trebuchet MS" pitchFamily="34" charset="0"/>
              </a:rPr>
              <a:t>повлияла на снижение синтеза новых соединений «с красным флагом» </a:t>
            </a:r>
            <a:r>
              <a:rPr lang="en-US" sz="1600" dirty="0">
                <a:solidFill>
                  <a:srgbClr val="000000"/>
                </a:solidFill>
                <a:latin typeface="Trebuchet MS" pitchFamily="34" charset="0"/>
              </a:rPr>
              <a:t>(</a:t>
            </a:r>
            <a:r>
              <a:rPr lang="ru-RU" sz="1600" dirty="0">
                <a:solidFill>
                  <a:srgbClr val="000000"/>
                </a:solidFill>
                <a:latin typeface="Trebuchet MS" pitchFamily="34" charset="0"/>
              </a:rPr>
              <a:t>соединений, которые имеют биологическую активность к </a:t>
            </a:r>
            <a:r>
              <a:rPr lang="en-GB" sz="1600" dirty="0" err="1">
                <a:solidFill>
                  <a:srgbClr val="000000"/>
                </a:solidFill>
                <a:latin typeface="Trebuchet MS" pitchFamily="34" charset="0"/>
              </a:rPr>
              <a:t>Herg</a:t>
            </a:r>
            <a:r>
              <a:rPr lang="en-GB" sz="16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Trebuchet MS" pitchFamily="34" charset="0"/>
              </a:rPr>
              <a:t>&lt;1μ</a:t>
            </a:r>
            <a:r>
              <a:rPr lang="en-GB" sz="1600" dirty="0">
                <a:solidFill>
                  <a:srgbClr val="000000"/>
                </a:solidFill>
                <a:latin typeface="Trebuchet MS" pitchFamily="34" charset="0"/>
              </a:rPr>
              <a:t>M</a:t>
            </a:r>
            <a:r>
              <a:rPr lang="en-US" sz="1600" dirty="0" smtClean="0">
                <a:solidFill>
                  <a:srgbClr val="000000"/>
                </a:solidFill>
                <a:latin typeface="Trebuchet MS" pitchFamily="34" charset="0"/>
              </a:rPr>
              <a:t>)</a:t>
            </a:r>
            <a:r>
              <a:rPr lang="ru-RU" sz="1600" dirty="0" smtClean="0">
                <a:solidFill>
                  <a:srgbClr val="000000"/>
                </a:solidFill>
                <a:latin typeface="Trebuchet MS" pitchFamily="34" charset="0"/>
              </a:rPr>
              <a:t>.</a:t>
            </a:r>
            <a:r>
              <a:rPr lang="ru-RU" sz="16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Trebuchet MS" pitchFamily="34" charset="0"/>
              </a:rPr>
              <a:t>С </a:t>
            </a:r>
            <a:r>
              <a:rPr lang="en-US" sz="1600" b="1" dirty="0">
                <a:solidFill>
                  <a:srgbClr val="000000"/>
                </a:solidFill>
                <a:latin typeface="Trebuchet MS" pitchFamily="34" charset="0"/>
              </a:rPr>
              <a:t>25.8%</a:t>
            </a:r>
            <a:r>
              <a:rPr lang="en-US" sz="16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Trebuchet MS" pitchFamily="34" charset="0"/>
              </a:rPr>
              <a:t>от всех синтезируемых соединений, проверенных в </a:t>
            </a:r>
            <a:r>
              <a:rPr lang="en-US" sz="1600" dirty="0">
                <a:solidFill>
                  <a:srgbClr val="000000"/>
                </a:solidFill>
                <a:latin typeface="Trebuchet MS" pitchFamily="34" charset="0"/>
              </a:rPr>
              <a:t>2003</a:t>
            </a:r>
            <a:r>
              <a:rPr lang="ru-RU" sz="1600" dirty="0">
                <a:solidFill>
                  <a:srgbClr val="000000"/>
                </a:solidFill>
                <a:latin typeface="Trebuchet MS" pitchFamily="34" charset="0"/>
              </a:rPr>
              <a:t>, до </a:t>
            </a:r>
            <a:r>
              <a:rPr lang="en-US" sz="1600" b="1" dirty="0">
                <a:solidFill>
                  <a:srgbClr val="000000"/>
                </a:solidFill>
                <a:latin typeface="Trebuchet MS" pitchFamily="34" charset="0"/>
              </a:rPr>
              <a:t>6%</a:t>
            </a:r>
            <a:r>
              <a:rPr lang="en-US" sz="16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Trebuchet MS" pitchFamily="34" charset="0"/>
              </a:rPr>
              <a:t>в </a:t>
            </a:r>
            <a:r>
              <a:rPr lang="en-US" sz="1600" dirty="0">
                <a:solidFill>
                  <a:srgbClr val="000000"/>
                </a:solidFill>
                <a:latin typeface="Trebuchet MS" pitchFamily="34" charset="0"/>
              </a:rPr>
              <a:t>2010</a:t>
            </a:r>
            <a:r>
              <a:rPr lang="en-US" sz="1600" dirty="0" smtClean="0">
                <a:solidFill>
                  <a:srgbClr val="000000"/>
                </a:solidFill>
                <a:latin typeface="Trebuchet MS" pitchFamily="34" charset="0"/>
              </a:rPr>
              <a:t>.</a:t>
            </a:r>
            <a:r>
              <a:rPr lang="ru-RU" sz="1600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  <a:latin typeface="Trebuchet MS" pitchFamily="34" charset="0"/>
              </a:rPr>
              <a:t>Экономия времени и средств!</a:t>
            </a:r>
            <a:r>
              <a:rPr lang="en-US" sz="1600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endParaRPr lang="en-US" sz="16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25970" name="Rectangle 19"/>
          <p:cNvSpPr>
            <a:spLocks noChangeArrowheads="1"/>
          </p:cNvSpPr>
          <p:nvPr/>
        </p:nvSpPr>
        <p:spPr bwMode="auto">
          <a:xfrm>
            <a:off x="2200275" y="6335713"/>
            <a:ext cx="68389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100" dirty="0">
                <a:solidFill>
                  <a:srgbClr val="000000"/>
                </a:solidFill>
                <a:latin typeface="Trebuchet MS" pitchFamily="34" charset="0"/>
              </a:rPr>
              <a:t>Cumming, J.G., Davis, A.M. et al. Nat. Rev. Drug Disc. (2013) 12, 948–962</a:t>
            </a:r>
            <a:endParaRPr lang="en-US" sz="1100" dirty="0">
              <a:solidFill>
                <a:srgbClr val="00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67544" y="260648"/>
            <a:ext cx="7776864" cy="2880320"/>
          </a:xfrm>
        </p:spPr>
        <p:txBody>
          <a:bodyPr anchor="t"/>
          <a:lstStyle/>
          <a:p>
            <a:r>
              <a:rPr lang="ru-RU" b="1" dirty="0" smtClean="0"/>
              <a:t>План </a:t>
            </a:r>
            <a:r>
              <a:rPr lang="ru-RU" b="1" dirty="0"/>
              <a:t> </a:t>
            </a:r>
            <a:r>
              <a:rPr lang="ru-RU" b="1" dirty="0" smtClean="0"/>
              <a:t>демонстрации</a:t>
            </a:r>
          </a:p>
          <a:p>
            <a:endParaRPr lang="ru-RU" dirty="0" smtClean="0"/>
          </a:p>
          <a:p>
            <a:pPr marL="342900" indent="-342900">
              <a:buFontTx/>
              <a:buAutoNum type="arabicPeriod"/>
            </a:pPr>
            <a:r>
              <a:rPr lang="ru-RU" dirty="0" err="1" smtClean="0"/>
              <a:t>Атразин</a:t>
            </a:r>
            <a:r>
              <a:rPr lang="ru-RU" dirty="0" smtClean="0"/>
              <a:t> биологические и экологические свойства, применение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Влияние </a:t>
            </a:r>
            <a:r>
              <a:rPr lang="en-US" dirty="0" smtClean="0"/>
              <a:t>DDT </a:t>
            </a:r>
            <a:r>
              <a:rPr lang="ru-RU" dirty="0" smtClean="0"/>
              <a:t>и его аналогов на биологические мишени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Что может взаимодействовать с </a:t>
            </a:r>
            <a:r>
              <a:rPr lang="en-US" dirty="0" smtClean="0"/>
              <a:t>b-</a:t>
            </a:r>
            <a:r>
              <a:rPr lang="en-US" dirty="0" err="1" smtClean="0"/>
              <a:t>lactamase</a:t>
            </a:r>
            <a:r>
              <a:rPr lang="ru-RU" dirty="0" smtClean="0"/>
              <a:t>?</a:t>
            </a:r>
            <a:endParaRPr lang="en-US" dirty="0" smtClean="0"/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Тепловая карта для </a:t>
            </a:r>
            <a:r>
              <a:rPr lang="ru-RU" dirty="0" err="1" smtClean="0"/>
              <a:t>изониазида</a:t>
            </a:r>
            <a:r>
              <a:rPr lang="en-US" dirty="0" smtClean="0"/>
              <a:t>, </a:t>
            </a:r>
            <a:r>
              <a:rPr lang="ru-RU" dirty="0" smtClean="0"/>
              <a:t>фильтрация данных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Поиск по ключевым словам «</a:t>
            </a:r>
            <a:r>
              <a:rPr lang="en-US" dirty="0"/>
              <a:t>stability pesticides </a:t>
            </a:r>
            <a:r>
              <a:rPr lang="en-US" dirty="0" smtClean="0"/>
              <a:t>soils</a:t>
            </a:r>
            <a:r>
              <a:rPr lang="ru-RU" dirty="0" smtClean="0"/>
              <a:t>»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Мочевина в качестве удобрения</a:t>
            </a:r>
          </a:p>
          <a:p>
            <a:pPr marL="342900" indent="-342900"/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76470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879</Words>
  <Application>Microsoft Office PowerPoint</Application>
  <PresentationFormat>Экран (4:3)</PresentationFormat>
  <Paragraphs>179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Office Theme</vt:lpstr>
      <vt:lpstr>Office Theme</vt:lpstr>
      <vt:lpstr>Office Theme</vt:lpstr>
      <vt:lpstr>Office Theme</vt:lpstr>
      <vt:lpstr>Reaxys и Reaxys Medicinal Chemistry:  поисковые системы для химических, биохимических и медицинских исследований от Elsevier</vt:lpstr>
      <vt:lpstr>Слайд 2</vt:lpstr>
      <vt:lpstr>Слайд 3</vt:lpstr>
      <vt:lpstr>Слайд 4</vt:lpstr>
      <vt:lpstr>Слайд 5</vt:lpstr>
      <vt:lpstr>Reaxys Medicinal Chemistry -  база данных по медицинской химии</vt:lpstr>
      <vt:lpstr>Слайд 7</vt:lpstr>
      <vt:lpstr>Прогнозирование ADMET свойств, влияющих на разработку фармацевтических препаратов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Vlad</cp:lastModifiedBy>
  <cp:revision>31</cp:revision>
  <dcterms:modified xsi:type="dcterms:W3CDTF">2016-05-19T09:26:52Z</dcterms:modified>
</cp:coreProperties>
</file>