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31"/>
  </p:notesMasterIdLst>
  <p:sldIdLst>
    <p:sldId id="261" r:id="rId6"/>
    <p:sldId id="291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27" r:id="rId22"/>
    <p:sldId id="359" r:id="rId23"/>
    <p:sldId id="360" r:id="rId24"/>
    <p:sldId id="364" r:id="rId25"/>
    <p:sldId id="333" r:id="rId26"/>
    <p:sldId id="339" r:id="rId27"/>
    <p:sldId id="361" r:id="rId28"/>
    <p:sldId id="362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007398"/>
    <a:srgbClr val="FF9900"/>
    <a:srgbClr val="FF6600"/>
    <a:srgbClr val="53565A"/>
    <a:srgbClr val="A7A8A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5" autoAdjust="0"/>
    <p:restoredTop sz="90053" autoAdjust="0"/>
  </p:normalViewPr>
  <p:slideViewPr>
    <p:cSldViewPr snapToGrid="0" snapToObjects="1">
      <p:cViewPr>
        <p:scale>
          <a:sx n="50" d="100"/>
          <a:sy n="50" d="100"/>
        </p:scale>
        <p:origin x="-193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0665F-A197-472C-92D8-D4DE233BEFE4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B5E41-5FC2-49C5-ADA1-A458E21D9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7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6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98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dirty="0" smtClean="0">
              <a:solidFill>
                <a:srgbClr val="07779D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example of a profile page. You can see the list of publications and groups you are involve</a:t>
            </a:r>
            <a:endParaRPr lang="ru-RU" dirty="0" smtClean="0"/>
          </a:p>
          <a:p>
            <a:r>
              <a:rPr lang="ru-RU" dirty="0" smtClean="0"/>
              <a:t>Это пример страницы профилей. Вы можете увидеть список публикаций и групп вы участвуете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74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buFontTx/>
              <a:buNone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3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5E41-5FC2-49C5-ADA1-A458E21D9A4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0324_el_ppt_layout_illu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616" cy="6870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3118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1595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038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9" y="157526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1282537"/>
            <a:ext cx="6738218" cy="32255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8" name="Picture 7" descr="placeholder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8" y="1768138"/>
            <a:ext cx="9144000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9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_Cover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" y="291497"/>
            <a:ext cx="9144608" cy="6566503"/>
          </a:xfrm>
          <a:prstGeom prst="rect">
            <a:avLst/>
          </a:prstGeom>
        </p:spPr>
      </p:pic>
      <p:pic>
        <p:nvPicPr>
          <p:cNvPr id="11" name="Picture 10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4008" y="168031"/>
            <a:ext cx="6868853" cy="50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4008" y="5757333"/>
            <a:ext cx="5317489" cy="541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4008" y="6265333"/>
            <a:ext cx="3913188" cy="278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4008" y="653097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624933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7703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4008" y="5757333"/>
            <a:ext cx="5317489" cy="541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4008" y="6265333"/>
            <a:ext cx="3913188" cy="278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4008" y="653097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2" name="Picture 11" descr="placeholder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8" y="1828387"/>
            <a:ext cx="9144000" cy="3928946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4008" y="168031"/>
            <a:ext cx="6868853" cy="50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624933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7703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Cover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" y="320681"/>
            <a:ext cx="9144608" cy="6637866"/>
          </a:xfrm>
          <a:prstGeom prst="rect">
            <a:avLst/>
          </a:prstGeom>
        </p:spPr>
      </p:pic>
      <p:pic>
        <p:nvPicPr>
          <p:cNvPr id="8" name="Picture 7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402" y="374493"/>
            <a:ext cx="6878044" cy="541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7587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3402" y="1039813"/>
            <a:ext cx="6329930" cy="7019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53565A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Subtitle of slide and or description of presentation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baseline="0" dirty="0" smtClean="0">
                <a:solidFill>
                  <a:schemeClr val="tx2"/>
                </a:solidFill>
              </a:rPr>
              <a:t>Second line if Necessary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7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167075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402" y="374493"/>
            <a:ext cx="6878044" cy="541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7587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3402" y="1039813"/>
            <a:ext cx="6329930" cy="7019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53565A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Subtitle of slide and or description of presentation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baseline="0" dirty="0" smtClean="0">
                <a:solidFill>
                  <a:schemeClr val="tx2"/>
                </a:solidFill>
              </a:rPr>
              <a:t>Second line if Necessary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7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0" name="Picture 9" descr="placeholder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8" y="1828387"/>
            <a:ext cx="9144000" cy="40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Section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54822" cy="6886211"/>
          </a:xfrm>
          <a:prstGeom prst="rect">
            <a:avLst/>
          </a:prstGeom>
        </p:spPr>
      </p:pic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2600326"/>
            <a:ext cx="3687763" cy="19299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aseline="0"/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Section Title And Multiple Lines If</a:t>
            </a:r>
            <a:r>
              <a:rPr lang="en-US" sz="3600" baseline="0" dirty="0" smtClean="0">
                <a:solidFill>
                  <a:schemeClr val="tx1"/>
                </a:solidFill>
              </a:rPr>
              <a:t> Necessary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8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2600326"/>
            <a:ext cx="3687763" cy="19299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aseline="0"/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Section Title And Multiple Lines If</a:t>
            </a:r>
            <a:r>
              <a:rPr lang="en-US" sz="3600" baseline="0" dirty="0" smtClean="0">
                <a:solidFill>
                  <a:schemeClr val="tx1"/>
                </a:solidFill>
              </a:rPr>
              <a:t> Necessary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8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_Appendix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5018" cy="6858000"/>
          </a:xfrm>
          <a:prstGeom prst="rect">
            <a:avLst/>
          </a:prstGeom>
        </p:spPr>
      </p:pic>
      <p:pic>
        <p:nvPicPr>
          <p:cNvPr id="5" name="Picture 4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068888" y="3494882"/>
            <a:ext cx="3724275" cy="171801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27" y="2747964"/>
            <a:ext cx="3700462" cy="638704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/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56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068888" y="3494882"/>
            <a:ext cx="3724275" cy="171801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27" y="2747964"/>
            <a:ext cx="3700462" cy="638704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/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en-US" dirty="0" smtClean="0"/>
              <a:t>Appendix</a:t>
            </a:r>
            <a:endParaRPr lang="en-US" dirty="0"/>
          </a:p>
        </p:txBody>
      </p:sp>
      <p:pic>
        <p:nvPicPr>
          <p:cNvPr id="9" name="Picture 8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5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40324_el_ppt_layout_illu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"/>
            <a:ext cx="9144000" cy="6870462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2825" y="5551714"/>
            <a:ext cx="3912178" cy="49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91024" y="2007810"/>
            <a:ext cx="3912176" cy="504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1022" y="2626076"/>
            <a:ext cx="3912177" cy="18493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8115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3118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1" name="Picture 10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2825" y="5527524"/>
            <a:ext cx="3912178" cy="51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91024" y="2007810"/>
            <a:ext cx="3912176" cy="504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1022" y="2626076"/>
            <a:ext cx="3912177" cy="18493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5" name="Picture 14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5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lust_Cover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" y="0"/>
            <a:ext cx="9156940" cy="68856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08" y="2882348"/>
            <a:ext cx="5485393" cy="82793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lnSpc>
                <a:spcPct val="60000"/>
              </a:lnSpc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</a:t>
            </a:r>
          </a:p>
          <a:p>
            <a:r>
              <a:rPr lang="en-US" dirty="0" smtClean="0"/>
              <a:t>Second Line If Necessary</a:t>
            </a:r>
          </a:p>
        </p:txBody>
      </p:sp>
      <p:pic>
        <p:nvPicPr>
          <p:cNvPr id="12" name="Picture 11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9208" y="3740100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16539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6539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8019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laceholder-vec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39" y="0"/>
            <a:ext cx="3202147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89208" y="2698749"/>
            <a:ext cx="5954792" cy="1492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16539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6539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8019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llust_Cover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" y="0"/>
            <a:ext cx="9156940" cy="6885638"/>
          </a:xfrm>
          <a:prstGeom prst="rect">
            <a:avLst/>
          </a:prstGeom>
        </p:spPr>
      </p:pic>
      <p:pic>
        <p:nvPicPr>
          <p:cNvPr id="16" name="Picture 1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4069" y="2971286"/>
            <a:ext cx="5596363" cy="97162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lnSpc>
                <a:spcPct val="70000"/>
              </a:lnSpc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</a:t>
            </a:r>
          </a:p>
          <a:p>
            <a:r>
              <a:rPr lang="en-US" dirty="0" smtClean="0"/>
              <a:t>Second Line If Necessary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545967" y="2275315"/>
            <a:ext cx="3912176" cy="4438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39981" y="2044095"/>
            <a:ext cx="5300451" cy="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26645" y="5539619"/>
            <a:ext cx="5201811" cy="52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26645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26645" y="6397624"/>
            <a:ext cx="4202212" cy="363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56734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aceholder-vec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39" y="0"/>
            <a:ext cx="32021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189208" y="2698749"/>
            <a:ext cx="5954792" cy="1492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3545967" y="2275315"/>
            <a:ext cx="3912176" cy="4438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39981" y="2044095"/>
            <a:ext cx="5300451" cy="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26645" y="5539619"/>
            <a:ext cx="5201811" cy="52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26645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26645" y="6397624"/>
            <a:ext cx="4202212" cy="363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56734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_Cover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" y="233129"/>
            <a:ext cx="9144608" cy="6637866"/>
          </a:xfrm>
          <a:prstGeom prst="rect">
            <a:avLst/>
          </a:prstGeom>
        </p:spPr>
      </p:pic>
      <p:pic>
        <p:nvPicPr>
          <p:cNvPr id="7" name="Picture 6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038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9" y="157526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1282537"/>
            <a:ext cx="6738218" cy="32255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9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3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2" r:id="rId3"/>
    <p:sldLayoutId id="2147483673" r:id="rId4"/>
    <p:sldLayoutId id="2147483661" r:id="rId5"/>
    <p:sldLayoutId id="2147483679" r:id="rId6"/>
    <p:sldLayoutId id="2147483662" r:id="rId7"/>
    <p:sldLayoutId id="2147483680" r:id="rId8"/>
    <p:sldLayoutId id="2147483663" r:id="rId9"/>
    <p:sldLayoutId id="2147483676" r:id="rId10"/>
    <p:sldLayoutId id="2147483671" r:id="rId11"/>
    <p:sldLayoutId id="2147483677" r:id="rId12"/>
    <p:sldLayoutId id="2147483664" r:id="rId13"/>
    <p:sldLayoutId id="2147483678" r:id="rId14"/>
    <p:sldLayoutId id="2147483650" r:id="rId15"/>
    <p:sldLayoutId id="2147483674" r:id="rId16"/>
    <p:sldLayoutId id="2147483651" r:id="rId17"/>
    <p:sldLayoutId id="214748367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pic>
        <p:nvPicPr>
          <p:cNvPr id="6" name="Picture 3" descr="X:\elsevier\rachel\campus\WORDMARK\PublishingConnect_WMK_151_RGB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406795"/>
            <a:ext cx="2096979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2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8"/>
          <p:cNvSpPr>
            <a:spLocks noGrp="1"/>
          </p:cNvSpPr>
          <p:nvPr>
            <p:ph type="subTitle" idx="1"/>
          </p:nvPr>
        </p:nvSpPr>
        <p:spPr>
          <a:xfrm>
            <a:off x="3363686" y="2819400"/>
            <a:ext cx="5704113" cy="14020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/>
              <a:t>Get </a:t>
            </a:r>
            <a:r>
              <a:rPr lang="en-GB" sz="2400" b="1" dirty="0" smtClean="0"/>
              <a:t>noticed</a:t>
            </a:r>
            <a:br>
              <a:rPr lang="en-GB" sz="2400" b="1" dirty="0" smtClean="0"/>
            </a:br>
            <a:r>
              <a:rPr lang="ru-RU" sz="2000" b="1" dirty="0"/>
              <a:t>Рекомендации по продвижению результатов исследований в международному научном сообществе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1400" b="1" dirty="0">
              <a:latin typeface="Arial" charset="0"/>
              <a:ea typeface="宋体" pitchFamily="2" charset="-122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6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43" y="2259549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X:\elsevier\rachel\campus\WORDMARK\PublishingConnect_WMK_15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94" y="2267238"/>
            <a:ext cx="209698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520543" y="2177157"/>
            <a:ext cx="0" cy="36957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26645" y="5821680"/>
            <a:ext cx="55122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Андрей Локтев,</a:t>
            </a:r>
          </a:p>
          <a:p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консультант по ключевым информационным решениям Elsevier</a:t>
            </a:r>
            <a:endParaRPr lang="en-GB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a.loktev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@elsevier.com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Публикация статьи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5" y="3363988"/>
            <a:ext cx="2964666" cy="4301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52" y="1156572"/>
            <a:ext cx="5303428" cy="1873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6" y="2617944"/>
            <a:ext cx="1813761" cy="6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92" y="1658637"/>
            <a:ext cx="4319372" cy="424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Продвижение вашей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3"/>
            <a:ext cx="5713710" cy="3417455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SzPct val="150000"/>
            </a:pPr>
            <a:r>
              <a:rPr lang="en-GB" b="1" dirty="0" smtClean="0"/>
              <a:t>1. </a:t>
            </a:r>
            <a:r>
              <a:rPr lang="ru-RU" b="1" dirty="0" smtClean="0"/>
              <a:t>Конференции</a:t>
            </a:r>
            <a:endParaRPr lang="en-GB" b="1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dirty="0" smtClean="0"/>
              <a:t>Приготовьтесь устанавливать новые контакты</a:t>
            </a:r>
            <a:endParaRPr lang="en-GB" sz="1800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dirty="0" smtClean="0"/>
              <a:t>Устанавливайте контакты онлайн</a:t>
            </a:r>
            <a:endParaRPr lang="en-GB" sz="1800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dirty="0" smtClean="0"/>
              <a:t>Онлайн-постер</a:t>
            </a:r>
          </a:p>
          <a:p>
            <a:pPr>
              <a:buClr>
                <a:schemeClr val="tx2"/>
              </a:buClr>
              <a:buSzPct val="150000"/>
            </a:pPr>
            <a:endParaRPr lang="en-GB" sz="1800" dirty="0"/>
          </a:p>
          <a:p>
            <a:pPr>
              <a:buClr>
                <a:schemeClr val="tx2"/>
              </a:buClr>
              <a:buSzPct val="150000"/>
            </a:pPr>
            <a:r>
              <a:rPr lang="en-GB" b="1" dirty="0" smtClean="0"/>
              <a:t>2. </a:t>
            </a:r>
            <a:r>
              <a:rPr lang="ru-RU" b="1" dirty="0" smtClean="0"/>
              <a:t>Взаимодействие со СМИ</a:t>
            </a:r>
            <a:endParaRPr lang="en-GB" b="1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800" dirty="0"/>
              <a:t>Research </a:t>
            </a:r>
            <a:r>
              <a:rPr lang="en-GB" sz="1800" dirty="0" smtClean="0"/>
              <a:t>statement</a:t>
            </a:r>
            <a:endParaRPr lang="en-GB" sz="1800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dirty="0" smtClean="0"/>
              <a:t>Каналы коммуникации Вашего университета</a:t>
            </a:r>
            <a:endParaRPr lang="en-GB" sz="1800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dirty="0" smtClean="0"/>
              <a:t>Свяжитесь с Вашим редактором или напишите нам</a:t>
            </a:r>
            <a:r>
              <a:rPr lang="en-GB" sz="1800" dirty="0" smtClean="0"/>
              <a:t>: </a:t>
            </a:r>
            <a:r>
              <a:rPr lang="en-GB" sz="1800" dirty="0">
                <a:solidFill>
                  <a:srgbClr val="007398"/>
                </a:solidFill>
              </a:rPr>
              <a:t>researchcomm@elsevier.com</a:t>
            </a:r>
          </a:p>
          <a:p>
            <a:pPr>
              <a:buClr>
                <a:schemeClr val="tx2"/>
              </a:buClr>
              <a:buSzPct val="150000"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5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Продвижение вашей статьи 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341783"/>
            <a:ext cx="5713710" cy="3694345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SzPct val="150000"/>
            </a:pPr>
            <a:r>
              <a:rPr lang="en-GB" sz="2400" b="1" dirty="0"/>
              <a:t>3. </a:t>
            </a:r>
            <a:r>
              <a:rPr lang="ru-RU" b="1" dirty="0" smtClean="0"/>
              <a:t>Публикуйте ссылки на Вашу статью</a:t>
            </a:r>
            <a:endParaRPr lang="en-GB" sz="2400" b="1" dirty="0" smtClean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dirty="0" smtClean="0"/>
              <a:t>Специальная короткая ссылка </a:t>
            </a:r>
            <a:r>
              <a:rPr lang="ru-RU" sz="1800" smtClean="0"/>
              <a:t>на статью</a:t>
            </a:r>
            <a:endParaRPr lang="en-GB" sz="1800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dirty="0" smtClean="0"/>
              <a:t>Ссылка с сайта университета для повышения эффективности </a:t>
            </a:r>
            <a:r>
              <a:rPr lang="en-US" sz="1800" dirty="0" smtClean="0"/>
              <a:t>SEO</a:t>
            </a:r>
            <a:endParaRPr lang="en-GB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2" y="3127890"/>
            <a:ext cx="5410304" cy="303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9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5" y="2117347"/>
            <a:ext cx="5576338" cy="30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Продвижение Вашей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3"/>
            <a:ext cx="5713710" cy="3417455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SzPct val="150000"/>
            </a:pPr>
            <a:r>
              <a:rPr lang="en-GB" sz="2400" b="1" dirty="0" smtClean="0"/>
              <a:t>4. </a:t>
            </a:r>
            <a:r>
              <a:rPr lang="ru-RU" sz="2400" b="1" dirty="0" smtClean="0"/>
              <a:t>Резюме онлайн</a:t>
            </a:r>
            <a:endParaRPr lang="en-GB" sz="2400" b="1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34" y="3077598"/>
            <a:ext cx="11461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08" y="3077598"/>
            <a:ext cx="1746552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92" y="1658637"/>
            <a:ext cx="4319372" cy="424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Продвижение Вашей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3"/>
            <a:ext cx="5713710" cy="3417455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SzPct val="150000"/>
            </a:pPr>
            <a:r>
              <a:rPr lang="en-GB" sz="2400" b="1" dirty="0" smtClean="0"/>
              <a:t>    LinkedIn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Поделитесь ссылкой на Ваши статьи в релевантных группах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Добавьте иллюстрации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Добавьте видео, Аудио-слайды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Переместите секцию с публикациями на более заметное место в Вашем профиле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Используйте ключевые слова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1" y="1705496"/>
            <a:ext cx="283556" cy="2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0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Продвижение Вашей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3"/>
            <a:ext cx="4179025" cy="3417455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SzPct val="150000"/>
            </a:pPr>
            <a:r>
              <a:rPr lang="en-GB" sz="2400" b="1" dirty="0" smtClean="0"/>
              <a:t>    </a:t>
            </a:r>
            <a:r>
              <a:rPr lang="ru-RU" sz="2400" b="1" dirty="0" err="1" smtClean="0"/>
              <a:t>Соцсети</a:t>
            </a:r>
            <a:r>
              <a:rPr lang="en-GB" sz="2400" b="1" dirty="0" smtClean="0"/>
              <a:t>: Twitter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Присоединяйтесь к другим ученым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Публикуйте регулярно и отвечайте быстро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Используйте «</a:t>
            </a:r>
            <a:r>
              <a:rPr lang="ru-RU" dirty="0" err="1" smtClean="0"/>
              <a:t>ретвиты</a:t>
            </a:r>
            <a:r>
              <a:rPr lang="ru-RU" dirty="0" smtClean="0"/>
              <a:t>»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Используйте изображения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6" y="1632120"/>
            <a:ext cx="372886" cy="3728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457700" y="1623156"/>
            <a:ext cx="4460443" cy="3417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150000"/>
            </a:pPr>
            <a:r>
              <a:rPr lang="en-GB" sz="2400" b="1" dirty="0" smtClean="0"/>
              <a:t>    </a:t>
            </a:r>
            <a:r>
              <a:rPr lang="ru-RU" sz="2400" b="1" dirty="0" err="1" smtClean="0"/>
              <a:t>Соцсети</a:t>
            </a:r>
            <a:r>
              <a:rPr lang="en-GB" sz="2400" b="1" dirty="0" smtClean="0"/>
              <a:t>: Facebook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Создайте «</a:t>
            </a:r>
            <a:r>
              <a:rPr lang="ru-RU" dirty="0" err="1" smtClean="0"/>
              <a:t>фан</a:t>
            </a:r>
            <a:r>
              <a:rPr lang="ru-RU" dirty="0" smtClean="0"/>
              <a:t>»-страницу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Пригласите коллег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Делитесь изображениями, видео, аудио-слайдами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Ссылка на Ваши статьи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Обсуждайте и просите обратную связь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70" y="1677454"/>
            <a:ext cx="316584" cy="3165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2349780" y="4855945"/>
            <a:ext cx="424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О</a:t>
            </a:r>
            <a:r>
              <a:rPr lang="ru-RU" b="1" i="1" dirty="0" smtClean="0">
                <a:solidFill>
                  <a:schemeClr val="tx2"/>
                </a:solidFill>
              </a:rPr>
              <a:t>дно упоминание каждые 7 секунд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92" y="1658637"/>
            <a:ext cx="4319372" cy="424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/>
              <a:t>Продвижение Вашей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3"/>
            <a:ext cx="5612484" cy="2426277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SzPct val="150000"/>
            </a:pPr>
            <a:r>
              <a:rPr lang="en-GB" sz="2400" b="1" dirty="0" smtClean="0"/>
              <a:t>    6. </a:t>
            </a:r>
            <a:r>
              <a:rPr lang="en-GB" sz="2400" b="1" dirty="0" err="1" smtClean="0"/>
              <a:t>Mendeley</a:t>
            </a:r>
            <a:endParaRPr lang="en-GB" sz="2400" b="1" dirty="0" smtClean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b="1" dirty="0" smtClean="0"/>
              <a:t>Сеть для сотрудничества ученых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b="1" dirty="0" smtClean="0"/>
              <a:t>Бесплатный менеджер ссылок</a:t>
            </a:r>
            <a:r>
              <a:rPr lang="en-GB" b="1" dirty="0" smtClean="0"/>
              <a:t>  </a:t>
            </a:r>
            <a:endParaRPr lang="en-GB" b="1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b="1" dirty="0" smtClean="0"/>
              <a:t>Ваша библиотека с возможностью поиска по документам</a:t>
            </a:r>
            <a:endParaRPr lang="en-GB" b="1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b="1" dirty="0" smtClean="0"/>
              <a:t>Цитируйте, когда пишете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b="1" dirty="0" smtClean="0"/>
              <a:t>Читайте и делайте аннотации к вашим </a:t>
            </a:r>
            <a:r>
              <a:rPr lang="en-GB" dirty="0" smtClean="0"/>
              <a:t> PDF</a:t>
            </a:r>
            <a:r>
              <a:rPr lang="ru-RU" dirty="0" smtClean="0"/>
              <a:t> файлам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9" y="1684587"/>
            <a:ext cx="298800" cy="2982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86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53467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5720434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Продвижение Вашей статьи</a:t>
            </a:r>
            <a:endParaRPr lang="en-GB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1" y="1212685"/>
            <a:ext cx="6719405" cy="427162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5243028" y="3823349"/>
            <a:ext cx="2552874" cy="1255547"/>
            <a:chOff x="-1" y="0"/>
            <a:chExt cx="2630489" cy="1279968"/>
          </a:xfrm>
          <a:solidFill>
            <a:schemeClr val="bg1">
              <a:lumMod val="50000"/>
            </a:schemeClr>
          </a:solidFill>
        </p:grpSpPr>
        <p:sp>
          <p:nvSpPr>
            <p:cNvPr id="15" name="AutoShape 5"/>
            <p:cNvSpPr>
              <a:spLocks/>
            </p:cNvSpPr>
            <p:nvPr/>
          </p:nvSpPr>
          <p:spPr bwMode="auto">
            <a:xfrm>
              <a:off x="0" y="0"/>
              <a:ext cx="2630488" cy="12799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6812"/>
                  </a:moveTo>
                  <a:lnTo>
                    <a:pt x="3600" y="6812"/>
                  </a:lnTo>
                  <a:lnTo>
                    <a:pt x="2817" y="0"/>
                  </a:lnTo>
                  <a:lnTo>
                    <a:pt x="8999" y="6812"/>
                  </a:lnTo>
                  <a:lnTo>
                    <a:pt x="21599" y="6812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927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 dirty="0">
                <a:solidFill>
                  <a:srgbClr val="FFFFFF"/>
                </a:solidFill>
                <a:latin typeface="Georgia" charset="0"/>
                <a:cs typeface="Georgia" charset="0"/>
                <a:sym typeface="Georgia" charset="0"/>
              </a:endParaRPr>
            </a:p>
          </p:txBody>
        </p:sp>
        <p:sp>
          <p:nvSpPr>
            <p:cNvPr id="16" name="AutoShape 6"/>
            <p:cNvSpPr>
              <a:spLocks/>
            </p:cNvSpPr>
            <p:nvPr/>
          </p:nvSpPr>
          <p:spPr bwMode="auto">
            <a:xfrm>
              <a:off x="-1" y="404451"/>
              <a:ext cx="2630488" cy="8152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Georgia" charset="0"/>
                  <a:cs typeface="Georgia" charset="0"/>
                  <a:sym typeface="Georgia" charset="0"/>
                </a:rPr>
                <a:t>Объединяйтесь с коллегами в  группы+ присоединяйтесь к новым сообществам</a:t>
              </a:r>
              <a:endParaRPr lang="en-US" sz="1400" dirty="0">
                <a:cs typeface="Arial" charset="0"/>
              </a:endParaRPr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94561" y="4050599"/>
            <a:ext cx="1332671" cy="786048"/>
            <a:chOff x="-156907" y="-894503"/>
            <a:chExt cx="1372078" cy="980845"/>
          </a:xfrm>
          <a:solidFill>
            <a:schemeClr val="bg1">
              <a:lumMod val="50000"/>
            </a:schemeClr>
          </a:solidFill>
        </p:grpSpPr>
        <p:sp>
          <p:nvSpPr>
            <p:cNvPr id="18" name="AutoShape 8"/>
            <p:cNvSpPr>
              <a:spLocks/>
            </p:cNvSpPr>
            <p:nvPr/>
          </p:nvSpPr>
          <p:spPr bwMode="auto">
            <a:xfrm>
              <a:off x="-156906" y="-894503"/>
              <a:ext cx="1089247" cy="8945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6879"/>
                  </a:moveTo>
                  <a:lnTo>
                    <a:pt x="11578" y="6879"/>
                  </a:lnTo>
                  <a:lnTo>
                    <a:pt x="21600" y="0"/>
                  </a:lnTo>
                  <a:lnTo>
                    <a:pt x="16540" y="6879"/>
                  </a:lnTo>
                  <a:lnTo>
                    <a:pt x="19848" y="6879"/>
                  </a:lnTo>
                  <a:lnTo>
                    <a:pt x="19848" y="21599"/>
                  </a:lnTo>
                  <a:lnTo>
                    <a:pt x="0" y="21599"/>
                  </a:lnTo>
                  <a:lnTo>
                    <a:pt x="0" y="93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 dirty="0">
                <a:solidFill>
                  <a:srgbClr val="FFFFFF"/>
                </a:solidFill>
                <a:latin typeface="Georgia" charset="0"/>
                <a:cs typeface="Georgia" charset="0"/>
                <a:sym typeface="Georgia" charset="0"/>
              </a:endParaRPr>
            </a:p>
          </p:txBody>
        </p:sp>
        <p:sp>
          <p:nvSpPr>
            <p:cNvPr id="19" name="AutoShape 9"/>
            <p:cNvSpPr>
              <a:spLocks/>
            </p:cNvSpPr>
            <p:nvPr/>
          </p:nvSpPr>
          <p:spPr bwMode="auto">
            <a:xfrm>
              <a:off x="-156907" y="-647656"/>
              <a:ext cx="1372078" cy="7339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Georgia" charset="0"/>
                  <a:cs typeface="Georgia" charset="0"/>
                  <a:sym typeface="Georgia" charset="0"/>
                </a:rPr>
                <a:t>  </a:t>
              </a:r>
              <a:r>
                <a:rPr lang="ru-RU" sz="1400" dirty="0" smtClean="0">
                  <a:solidFill>
                    <a:srgbClr val="FFFFFF"/>
                  </a:solidFill>
                  <a:latin typeface="Georgia" charset="0"/>
                  <a:cs typeface="Georgia" charset="0"/>
                  <a:sym typeface="Georgia" charset="0"/>
                </a:rPr>
                <a:t>Делитесь публикациями</a:t>
              </a:r>
              <a:endParaRPr lang="en-US" sz="140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6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66" y="1810182"/>
            <a:ext cx="4410075" cy="41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Отслеживание результатов публикации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2"/>
            <a:ext cx="4586959" cy="4175981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SzPct val="150000"/>
            </a:pPr>
            <a:r>
              <a:rPr lang="en-GB" sz="2400" b="1" dirty="0"/>
              <a:t>My Research Dashboard:</a:t>
            </a:r>
            <a:endParaRPr lang="en-GB" sz="2400" b="1" dirty="0" smtClean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Быстрая обратная связь по количеству </a:t>
            </a:r>
            <a:r>
              <a:rPr lang="ru-RU" dirty="0" smtClean="0"/>
              <a:t>скачиваний, </a:t>
            </a:r>
            <a:r>
              <a:rPr lang="ru-RU" dirty="0" err="1" smtClean="0"/>
              <a:t>репостов</a:t>
            </a:r>
            <a:r>
              <a:rPr lang="ru-RU" dirty="0" smtClean="0"/>
              <a:t> и цитирований 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Данные о местоположении и научных интересах читателей Вашей статьи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Поисковые запросы, по которым читатели находят Вашу статью на</a:t>
            </a:r>
            <a:r>
              <a:rPr lang="en-GB" dirty="0" smtClean="0"/>
              <a:t> ScienceDirect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Сравнение результатов Вашей статьи со статьями других авторов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66" y="1810182"/>
            <a:ext cx="4410075" cy="41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/>
              <a:t>Отслеживание результатов публикации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2"/>
            <a:ext cx="4586959" cy="4175981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SzPct val="150000"/>
            </a:pPr>
            <a:r>
              <a:rPr lang="ru-RU" sz="2400" b="1" dirty="0" err="1" smtClean="0"/>
              <a:t>Альтметрики</a:t>
            </a:r>
            <a:r>
              <a:rPr lang="en-GB" sz="2400" b="1" dirty="0" smtClean="0"/>
              <a:t>: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6" y="2165565"/>
            <a:ext cx="3835655" cy="35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Вам следует убедиться в том, что ваше исследование получает то внимание, которое оно заслуживает</a:t>
            </a:r>
            <a:endParaRPr lang="en-GB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59490" y="3582693"/>
            <a:ext cx="2688882" cy="1398646"/>
            <a:chOff x="6459490" y="3963693"/>
            <a:chExt cx="2688882" cy="1398646"/>
          </a:xfrm>
        </p:grpSpPr>
        <p:sp>
          <p:nvSpPr>
            <p:cNvPr id="45" name="Rectangle 44"/>
            <p:cNvSpPr/>
            <p:nvPr/>
          </p:nvSpPr>
          <p:spPr>
            <a:xfrm>
              <a:off x="6459490" y="3963693"/>
              <a:ext cx="2688882" cy="13986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513513" y="3963693"/>
              <a:ext cx="0" cy="1398646"/>
            </a:xfrm>
            <a:prstGeom prst="line">
              <a:avLst/>
            </a:prstGeom>
            <a:ln w="762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ontent Placeholder 5"/>
            <p:cNvSpPr txBox="1">
              <a:spLocks/>
            </p:cNvSpPr>
            <p:nvPr/>
          </p:nvSpPr>
          <p:spPr>
            <a:xfrm>
              <a:off x="6718300" y="4104215"/>
              <a:ext cx="2235200" cy="12581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rgbClr val="53565A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0000"/>
                <a:buFont typeface="Wingdings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90000"/>
                <a:buFont typeface="Lucida Grande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90000"/>
                <a:buFont typeface="Lucida Grande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90000"/>
                <a:buFont typeface="Lucida Grande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SzPct val="90000"/>
                <a:buFont typeface="Lucida Grande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SzPct val="90000"/>
                <a:buFont typeface="Lucida Grande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SzPct val="90000"/>
                <a:buFont typeface="Lucida Grande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SzPct val="90000"/>
                <a:buFont typeface="Lucida Grande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 smtClean="0">
                  <a:solidFill>
                    <a:schemeClr val="tx1"/>
                  </a:solidFill>
                </a:rPr>
                <a:t>7 </a:t>
              </a:r>
              <a:r>
                <a:rPr lang="ru-RU" sz="2400" dirty="0" smtClean="0">
                  <a:solidFill>
                    <a:schemeClr val="tx1"/>
                  </a:solidFill>
                </a:rPr>
                <a:t>час.</a:t>
              </a:r>
              <a:r>
                <a:rPr lang="en-GB" sz="2400" dirty="0" smtClean="0">
                  <a:solidFill>
                    <a:schemeClr val="tx1"/>
                  </a:solidFill>
                </a:rPr>
                <a:t>/</a:t>
              </a:r>
              <a:r>
                <a:rPr lang="ru-RU" sz="2400" dirty="0" smtClean="0">
                  <a:solidFill>
                    <a:schemeClr val="tx1"/>
                  </a:solidFill>
                </a:rPr>
                <a:t>неделя</a:t>
              </a:r>
              <a:r>
                <a:rPr lang="en-GB" sz="2400" dirty="0" smtClean="0">
                  <a:solidFill>
                    <a:schemeClr val="tx1"/>
                  </a:solidFill>
                </a:rPr>
                <a:t> </a:t>
              </a:r>
              <a:r>
                <a:rPr lang="en-GB" sz="1600" dirty="0" smtClean="0">
                  <a:solidFill>
                    <a:schemeClr val="tx1"/>
                  </a:solidFill>
                </a:rPr>
                <a:t/>
              </a:r>
              <a:br>
                <a:rPr lang="en-GB" sz="1600" dirty="0" smtClean="0">
                  <a:solidFill>
                    <a:schemeClr val="tx1"/>
                  </a:solidFill>
                </a:rPr>
              </a:br>
              <a:r>
                <a:rPr lang="ru-RU" sz="1600" dirty="0" smtClean="0">
                  <a:solidFill>
                    <a:schemeClr val="tx1"/>
                  </a:solidFill>
                </a:rPr>
                <a:t>средние затраты времени на чтение научной литературы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19"/>
          <p:cNvGrpSpPr>
            <a:grpSpLocks/>
          </p:cNvGrpSpPr>
          <p:nvPr/>
        </p:nvGrpSpPr>
        <p:grpSpPr bwMode="auto">
          <a:xfrm>
            <a:off x="5399088" y="1328738"/>
            <a:ext cx="3813175" cy="2087562"/>
            <a:chOff x="5398378" y="1970554"/>
            <a:chExt cx="3814202" cy="2088232"/>
          </a:xfrm>
        </p:grpSpPr>
        <p:sp>
          <p:nvSpPr>
            <p:cNvPr id="49" name="Freeform 48"/>
            <p:cNvSpPr/>
            <p:nvPr/>
          </p:nvSpPr>
          <p:spPr>
            <a:xfrm>
              <a:off x="6568680" y="2205579"/>
              <a:ext cx="2180225" cy="1340280"/>
            </a:xfrm>
            <a:custGeom>
              <a:avLst/>
              <a:gdLst>
                <a:gd name="connsiteX0" fmla="*/ 0 w 3600450"/>
                <a:gd name="connsiteY0" fmla="*/ 2343150 h 2343150"/>
                <a:gd name="connsiteX1" fmla="*/ 952500 w 3600450"/>
                <a:gd name="connsiteY1" fmla="*/ 2105025 h 2343150"/>
                <a:gd name="connsiteX2" fmla="*/ 1724025 w 3600450"/>
                <a:gd name="connsiteY2" fmla="*/ 1762125 h 2343150"/>
                <a:gd name="connsiteX3" fmla="*/ 2419350 w 3600450"/>
                <a:gd name="connsiteY3" fmla="*/ 1333500 h 2343150"/>
                <a:gd name="connsiteX4" fmla="*/ 3048000 w 3600450"/>
                <a:gd name="connsiteY4" fmla="*/ 742950 h 2343150"/>
                <a:gd name="connsiteX5" fmla="*/ 3600450 w 3600450"/>
                <a:gd name="connsiteY5" fmla="*/ 0 h 2343150"/>
                <a:gd name="connsiteX6" fmla="*/ 3600450 w 3600450"/>
                <a:gd name="connsiteY6" fmla="*/ 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2343150">
                  <a:moveTo>
                    <a:pt x="0" y="2343150"/>
                  </a:moveTo>
                  <a:cubicBezTo>
                    <a:pt x="332581" y="2272506"/>
                    <a:pt x="665163" y="2201862"/>
                    <a:pt x="952500" y="2105025"/>
                  </a:cubicBezTo>
                  <a:cubicBezTo>
                    <a:pt x="1239837" y="2008188"/>
                    <a:pt x="1479550" y="1890712"/>
                    <a:pt x="1724025" y="1762125"/>
                  </a:cubicBezTo>
                  <a:cubicBezTo>
                    <a:pt x="1968500" y="1633538"/>
                    <a:pt x="2198688" y="1503362"/>
                    <a:pt x="2419350" y="1333500"/>
                  </a:cubicBezTo>
                  <a:cubicBezTo>
                    <a:pt x="2640012" y="1163638"/>
                    <a:pt x="2851150" y="965200"/>
                    <a:pt x="3048000" y="742950"/>
                  </a:cubicBezTo>
                  <a:cubicBezTo>
                    <a:pt x="3244850" y="520700"/>
                    <a:pt x="3600450" y="0"/>
                    <a:pt x="3600450" y="0"/>
                  </a:cubicBezTo>
                  <a:lnTo>
                    <a:pt x="3600450" y="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538510" y="2115062"/>
              <a:ext cx="2304082" cy="1583246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TextBox 12"/>
            <p:cNvSpPr txBox="1">
              <a:spLocks noChangeArrowheads="1"/>
            </p:cNvSpPr>
            <p:nvPr/>
          </p:nvSpPr>
          <p:spPr bwMode="auto">
            <a:xfrm>
              <a:off x="6365345" y="3689454"/>
              <a:ext cx="10801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dirty="0"/>
                <a:t>1970</a:t>
              </a:r>
              <a:endParaRPr lang="en-US" dirty="0"/>
            </a:p>
          </p:txBody>
        </p:sp>
        <p:sp>
          <p:nvSpPr>
            <p:cNvPr id="52" name="TextBox 13"/>
            <p:cNvSpPr txBox="1">
              <a:spLocks noChangeArrowheads="1"/>
            </p:cNvSpPr>
            <p:nvPr/>
          </p:nvSpPr>
          <p:spPr bwMode="auto">
            <a:xfrm>
              <a:off x="8453121" y="3689454"/>
              <a:ext cx="759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dirty="0" smtClean="0"/>
                <a:t>2013</a:t>
              </a:r>
              <a:endParaRPr lang="en-US" dirty="0"/>
            </a:p>
          </p:txBody>
        </p:sp>
        <p:sp>
          <p:nvSpPr>
            <p:cNvPr id="53" name="TextBox 14"/>
            <p:cNvSpPr txBox="1">
              <a:spLocks noChangeArrowheads="1"/>
            </p:cNvSpPr>
            <p:nvPr/>
          </p:nvSpPr>
          <p:spPr bwMode="auto">
            <a:xfrm>
              <a:off x="6241182" y="3501008"/>
              <a:ext cx="217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GB" dirty="0"/>
                <a:t>0</a:t>
              </a:r>
              <a:endParaRPr lang="en-US" dirty="0"/>
            </a:p>
          </p:txBody>
        </p:sp>
        <p:sp>
          <p:nvSpPr>
            <p:cNvPr id="54" name="TextBox 16"/>
            <p:cNvSpPr txBox="1">
              <a:spLocks noChangeArrowheads="1"/>
            </p:cNvSpPr>
            <p:nvPr/>
          </p:nvSpPr>
          <p:spPr bwMode="auto">
            <a:xfrm>
              <a:off x="5398378" y="1970554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GB" dirty="0" smtClean="0"/>
                <a:t>40M</a:t>
              </a:r>
              <a:endParaRPr lang="en-US" dirty="0"/>
            </a:p>
          </p:txBody>
        </p:sp>
      </p:grp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3"/>
            <a:ext cx="5187034" cy="3417455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Количество научных статей растет ускоренными темпами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Для большинства ученых, это сложно оставаться в курсе и следить за всеми  публикуемыми статьями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Ваша задача</a:t>
            </a:r>
            <a:r>
              <a:rPr lang="en-GB" dirty="0" smtClean="0"/>
              <a:t>: </a:t>
            </a:r>
            <a:r>
              <a:rPr lang="ru-RU" dirty="0" smtClean="0"/>
              <a:t>сделать все для того, чтобы ваше исследование не затерялось в общем потоке!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8" y="1682585"/>
            <a:ext cx="1167384" cy="3383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Участвуйте в конкурсах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2020914"/>
            <a:ext cx="162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8200"/>
                </a:solidFill>
              </a:rPr>
              <a:t>PhD Prize</a:t>
            </a:r>
            <a:endParaRPr lang="en-US" sz="2400" b="1" dirty="0">
              <a:solidFill>
                <a:srgbClr val="FF82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7618" y="1651581"/>
            <a:ext cx="340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8200"/>
                </a:solidFill>
              </a:rPr>
              <a:t>Reaxys</a:t>
            </a:r>
            <a:r>
              <a:rPr lang="en-US" sz="2400" b="1" dirty="0" smtClean="0">
                <a:solidFill>
                  <a:srgbClr val="FF8200"/>
                </a:solidFill>
              </a:rPr>
              <a:t> </a:t>
            </a:r>
            <a:r>
              <a:rPr lang="en-US" sz="2400" b="1" dirty="0" err="1" smtClean="0">
                <a:solidFill>
                  <a:srgbClr val="FF8200"/>
                </a:solidFill>
              </a:rPr>
              <a:t>ChemSearch</a:t>
            </a:r>
            <a:r>
              <a:rPr lang="en-US" sz="2400" b="1" dirty="0" smtClean="0">
                <a:solidFill>
                  <a:srgbClr val="FF8200"/>
                </a:solidFill>
              </a:rPr>
              <a:t> Challenge</a:t>
            </a:r>
            <a:endParaRPr lang="en-US" sz="2400" b="1" dirty="0">
              <a:solidFill>
                <a:srgbClr val="FF82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26" y="2482578"/>
            <a:ext cx="1912206" cy="8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337466" y="705204"/>
            <a:ext cx="5720434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Стать заметным!</a:t>
            </a:r>
            <a:endParaRPr lang="en-GB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16383" y="1447800"/>
            <a:ext cx="3936542" cy="3924300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dirty="0" smtClean="0"/>
              <a:t>Делитесь результатами исследований и планами – это сделает Вас заметнее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dirty="0" smtClean="0"/>
              <a:t>Большая видимость будет способствовать увеличению цитирований и продвижению Вашей карьеры</a:t>
            </a:r>
            <a:endParaRPr lang="en-GB" dirty="0"/>
          </a:p>
          <a:p>
            <a:pPr>
              <a:buClr>
                <a:schemeClr val="tx2"/>
              </a:buClr>
              <a:buSzPct val="150000"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6" y="376914"/>
            <a:ext cx="4530724" cy="324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1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49309" y="1669055"/>
            <a:ext cx="3770265" cy="1655169"/>
          </a:xfrm>
          <a:prstGeom prst="roundRect">
            <a:avLst>
              <a:gd name="adj" fmla="val 2815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49310" y="1721343"/>
            <a:ext cx="3770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Делать выводы быстрее, если Ваша статья представлена четко и ясно, с использованием интуитивных инструментов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337466" y="705204"/>
            <a:ext cx="8358052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В качестве повторения</a:t>
            </a:r>
            <a:endParaRPr lang="en-US" dirty="0"/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337466" y="1123849"/>
            <a:ext cx="8484950" cy="539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150000"/>
            </a:pPr>
            <a:r>
              <a:rPr lang="ru-RU" b="1" dirty="0" smtClean="0"/>
              <a:t>Читатели Вашей статьи могут</a:t>
            </a:r>
            <a:r>
              <a:rPr lang="en-GB" b="1" dirty="0" smtClean="0"/>
              <a:t>:</a:t>
            </a:r>
            <a:endParaRPr lang="en-GB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4371974" y="1669055"/>
            <a:ext cx="3770265" cy="1655169"/>
          </a:xfrm>
          <a:prstGeom prst="roundRect">
            <a:avLst>
              <a:gd name="adj" fmla="val 2815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371975" y="1986344"/>
            <a:ext cx="377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Находить статью быстрее, если Вы подумали о ключевых словах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310" y="3495674"/>
            <a:ext cx="3770265" cy="1655169"/>
          </a:xfrm>
          <a:prstGeom prst="roundRect">
            <a:avLst>
              <a:gd name="adj" fmla="val 2815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49311" y="3965363"/>
            <a:ext cx="377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Быстрее находить Вашу статью, если Вы мастерски используете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соцсети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71975" y="3505199"/>
            <a:ext cx="3770265" cy="1655169"/>
          </a:xfrm>
          <a:prstGeom prst="roundRect">
            <a:avLst>
              <a:gd name="adj" fmla="val 2815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371976" y="3974888"/>
            <a:ext cx="377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Находить инструменты для мониторинга влияния Вашей статьи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rtingbook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81" y="4741657"/>
            <a:ext cx="1014915" cy="13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18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337464" y="1053025"/>
            <a:ext cx="8358052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Для дополнительного чтения:</a:t>
            </a:r>
            <a:endParaRPr lang="en-GB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26" y="717075"/>
            <a:ext cx="2810773" cy="2810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791" y="2411684"/>
            <a:ext cx="3641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publishingcampus.com</a:t>
            </a:r>
            <a:endParaRPr lang="en-GB" b="1" dirty="0">
              <a:solidFill>
                <a:schemeClr val="accent1"/>
              </a:solidFill>
              <a:latin typeface="Arial Bold"/>
              <a:ea typeface="+mj-ea"/>
              <a:cs typeface="Arial Bold"/>
            </a:endParaRPr>
          </a:p>
          <a:p>
            <a:r>
              <a:rPr lang="en-GB" b="1" dirty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elsevier.com/authors</a:t>
            </a:r>
          </a:p>
          <a:p>
            <a:r>
              <a:rPr lang="en-GB" b="1" dirty="0" smtClean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elsevier.com/reviewers</a:t>
            </a:r>
          </a:p>
          <a:p>
            <a:r>
              <a:rPr lang="en-GB" b="1" dirty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e</a:t>
            </a:r>
            <a:r>
              <a:rPr lang="en-GB" b="1" dirty="0" smtClean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lsevier.com/editors</a:t>
            </a:r>
            <a:endParaRPr lang="en-US" b="1" dirty="0">
              <a:solidFill>
                <a:schemeClr val="accent1"/>
              </a:solidFill>
              <a:latin typeface="Arial Bold"/>
              <a:ea typeface="+mj-ea"/>
              <a:cs typeface="Arial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18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8" y="1021842"/>
            <a:ext cx="7530084" cy="48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068888" y="3211834"/>
            <a:ext cx="4075112" cy="3129306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solidFill>
                  <a:schemeClr val="tx1"/>
                </a:solidFill>
              </a:rPr>
              <a:t>www.publishingcampus.com</a:t>
            </a:r>
            <a:endParaRPr lang="en-GB" dirty="0" smtClean="0">
              <a:solidFill>
                <a:schemeClr val="tx1"/>
              </a:solidFill>
            </a:endParaRP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www.elsevier.com/ethics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www.elsevier.com/authors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www.elsevierscience.ru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www.Facebook.com/ElsevierRussia</a:t>
            </a:r>
            <a:endParaRPr lang="en-GB" dirty="0">
              <a:solidFill>
                <a:schemeClr val="tx1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68127" y="2475789"/>
            <a:ext cx="3700462" cy="638704"/>
          </a:xfrm>
        </p:spPr>
        <p:txBody>
          <a:bodyPr/>
          <a:lstStyle/>
          <a:p>
            <a:r>
              <a:rPr lang="ru-RU" sz="2400" dirty="0" smtClean="0"/>
              <a:t>Спасибо за внимание!</a:t>
            </a:r>
            <a:endParaRPr lang="en-US" dirty="0"/>
          </a:p>
        </p:txBody>
      </p:sp>
      <p:pic>
        <p:nvPicPr>
          <p:cNvPr id="18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55" y="5914420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X:\elsevier\rachel\campus\WORDMARK\PublishingConnect_WMK_15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55" y="6284679"/>
            <a:ext cx="2096979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135760" y="3742353"/>
            <a:ext cx="3172216" cy="492973"/>
          </a:xfrm>
        </p:spPr>
        <p:txBody>
          <a:bodyPr>
            <a:noAutofit/>
          </a:bodyPr>
          <a:lstStyle/>
          <a:p>
            <a:pPr marL="86868" lvl="0" defTabSz="914400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1. </a:t>
            </a:r>
            <a:r>
              <a:rPr lang="ru-RU" dirty="0" smtClean="0"/>
              <a:t>Подготовка статьи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0" y="1747620"/>
            <a:ext cx="2267706" cy="197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42" y="1546959"/>
            <a:ext cx="2190835" cy="2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78" y="1516310"/>
            <a:ext cx="229845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5"/>
          <p:cNvSpPr txBox="1">
            <a:spLocks/>
          </p:cNvSpPr>
          <p:nvPr/>
        </p:nvSpPr>
        <p:spPr>
          <a:xfrm>
            <a:off x="3162442" y="3752500"/>
            <a:ext cx="2404640" cy="49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68" lvl="0" defTabSz="914400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2. </a:t>
            </a:r>
            <a:r>
              <a:rPr lang="ru-RU" dirty="0" smtClean="0"/>
              <a:t>Продвижение вашей статьи</a:t>
            </a:r>
            <a:endParaRPr lang="en-US" dirty="0"/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6097345" y="3743536"/>
            <a:ext cx="2404640" cy="49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68" lvl="0" defTabSz="914400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3. </a:t>
            </a:r>
            <a:r>
              <a:rPr lang="ru-RU" dirty="0"/>
              <a:t>О</a:t>
            </a:r>
            <a:r>
              <a:rPr lang="ru-RU" dirty="0" smtClean="0"/>
              <a:t>тслеживание вашей статьи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42" y="1673052"/>
            <a:ext cx="4731021" cy="412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Подготовка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3"/>
            <a:ext cx="5187034" cy="3417455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SzPct val="150000"/>
            </a:pPr>
            <a:r>
              <a:rPr lang="ru-RU" sz="2400" b="1" dirty="0" smtClean="0"/>
              <a:t>Во время написания статьи</a:t>
            </a:r>
            <a:endParaRPr lang="en-GB" sz="2400" b="1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Уделите должное внимание абстракту, заключению и списку литературы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Доступность данных исследования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Используйте простые в понимании и интерпретации графики и профессиональные иллюстрации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 smtClean="0"/>
              <a:t>Используйте ясный и правильный</a:t>
            </a:r>
          </a:p>
          <a:p>
            <a:pPr>
              <a:buClr>
                <a:schemeClr val="tx2"/>
              </a:buClr>
              <a:buSzPct val="150000"/>
            </a:pPr>
            <a:r>
              <a:rPr lang="ru-RU" dirty="0" smtClean="0"/>
              <a:t> язык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8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Подготовка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4"/>
            <a:ext cx="5543550" cy="62698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Поисковая оптимизация </a:t>
            </a:r>
            <a:r>
              <a:rPr lang="en-GB" sz="2400" b="1" dirty="0" smtClean="0"/>
              <a:t>(</a:t>
            </a:r>
            <a:r>
              <a:rPr lang="en-GB" sz="2400" b="1" dirty="0"/>
              <a:t>SEO</a:t>
            </a:r>
            <a:r>
              <a:rPr lang="en-GB" sz="2400" b="1" dirty="0" smtClean="0"/>
              <a:t>)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0" y="2151531"/>
            <a:ext cx="5780994" cy="37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Подготовка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4"/>
            <a:ext cx="5543550" cy="62698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Поисковая оптимизация </a:t>
            </a:r>
            <a:r>
              <a:rPr lang="en-GB" sz="2400" b="1" dirty="0" smtClean="0"/>
              <a:t>(SEO)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5" y="2162524"/>
            <a:ext cx="8237538" cy="372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Подготовка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4"/>
            <a:ext cx="5543550" cy="62698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Поисковая оптимизация </a:t>
            </a:r>
            <a:r>
              <a:rPr lang="en-GB" sz="2400" b="1" dirty="0" smtClean="0"/>
              <a:t>(SEO)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0" y="2180179"/>
            <a:ext cx="5480876" cy="37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Подготовка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4"/>
            <a:ext cx="5543550" cy="62698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Аудио-слайды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5" y="2149077"/>
            <a:ext cx="6316083" cy="40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9142" y="5794654"/>
            <a:ext cx="5756375" cy="37043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39142" y="6165090"/>
            <a:ext cx="5756374" cy="3574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X:\elsevier\rachel\campus\WORDMARK\ELSPublishingCampus_WM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6" y="6399106"/>
            <a:ext cx="2941400" cy="2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4"/>
          <p:cNvSpPr txBox="1">
            <a:spLocks/>
          </p:cNvSpPr>
          <p:nvPr/>
        </p:nvSpPr>
        <p:spPr>
          <a:xfrm>
            <a:off x="337466" y="705204"/>
            <a:ext cx="8358050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Подготовка статьи</a:t>
            </a:r>
            <a:endParaRPr lang="en-GB" dirty="0"/>
          </a:p>
        </p:txBody>
      </p: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337466" y="1618674"/>
            <a:ext cx="5543550" cy="62698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Графическая аннотация</a:t>
            </a:r>
            <a:endParaRPr lang="en-GB" dirty="0"/>
          </a:p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5" y="2149077"/>
            <a:ext cx="5897966" cy="28664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3659" y="5136182"/>
            <a:ext cx="6797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Targeting the lymphatics using dendritic polymers (</a:t>
            </a:r>
            <a:r>
              <a:rPr lang="en-US" sz="1100" b="1" dirty="0" err="1">
                <a:latin typeface="Arial" pitchFamily="34" charset="0"/>
                <a:cs typeface="Arial" pitchFamily="34" charset="0"/>
              </a:rPr>
              <a:t>dendrimers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Lisa M.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Kaminskasa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Christopher J.H. Porter, Advanced Drug Delivery Reviews,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http://dx.doi.org/10.1016/j.addr.2011.05.016</a:t>
            </a:r>
          </a:p>
        </p:txBody>
      </p:sp>
    </p:spTree>
    <p:extLst>
      <p:ext uri="{BB962C8B-B14F-4D97-AF65-F5344CB8AC3E}">
        <p14:creationId xmlns:p14="http://schemas.microsoft.com/office/powerpoint/2010/main" val="16926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">
  <a:themeElements>
    <a:clrScheme name="Custom 1">
      <a:dk1>
        <a:srgbClr val="FF8200"/>
      </a:dk1>
      <a:lt1>
        <a:sysClr val="window" lastClr="FFFFFF"/>
      </a:lt1>
      <a:dk2>
        <a:srgbClr val="53565A"/>
      </a:dk2>
      <a:lt2>
        <a:srgbClr val="FFFFFF"/>
      </a:lt2>
      <a:accent1>
        <a:srgbClr val="007398"/>
      </a:accent1>
      <a:accent2>
        <a:srgbClr val="A7A8AA"/>
      </a:accent2>
      <a:accent3>
        <a:srgbClr val="EAAA00"/>
      </a:accent3>
      <a:accent4>
        <a:srgbClr val="00966C"/>
      </a:accent4>
      <a:accent5>
        <a:srgbClr val="CBC793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1F5C60-9DE0-40A4-92ED-68989024FBAC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23CFC71-A4A2-4B43-B4AA-F585ABBCF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074544-8E83-434A-9699-33AFA9709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7547</TotalTime>
  <Words>610</Words>
  <Application>Microsoft Office PowerPoint</Application>
  <PresentationFormat>On-screen Show (4:3)</PresentationFormat>
  <Paragraphs>182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Elsevier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Участвуйте в конкурсах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McT</dc:creator>
  <cp:lastModifiedBy>Reed Elsevier</cp:lastModifiedBy>
  <cp:revision>295</cp:revision>
  <dcterms:created xsi:type="dcterms:W3CDTF">2014-03-28T20:29:27Z</dcterms:created>
  <dcterms:modified xsi:type="dcterms:W3CDTF">2016-05-26T11:02:28Z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</Properties>
</file>