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5153" r:id="rId1"/>
    <p:sldMasterId id="2147485174" r:id="rId2"/>
  </p:sldMasterIdLst>
  <p:notesMasterIdLst>
    <p:notesMasterId r:id="rId36"/>
  </p:notesMasterIdLst>
  <p:handoutMasterIdLst>
    <p:handoutMasterId r:id="rId37"/>
  </p:handoutMasterIdLst>
  <p:sldIdLst>
    <p:sldId id="377" r:id="rId3"/>
    <p:sldId id="375" r:id="rId4"/>
    <p:sldId id="376" r:id="rId5"/>
    <p:sldId id="365" r:id="rId6"/>
    <p:sldId id="379" r:id="rId7"/>
    <p:sldId id="378" r:id="rId8"/>
    <p:sldId id="380" r:id="rId9"/>
    <p:sldId id="381" r:id="rId10"/>
    <p:sldId id="382" r:id="rId11"/>
    <p:sldId id="388" r:id="rId12"/>
    <p:sldId id="383" r:id="rId13"/>
    <p:sldId id="384" r:id="rId14"/>
    <p:sldId id="385" r:id="rId15"/>
    <p:sldId id="390" r:id="rId16"/>
    <p:sldId id="386" r:id="rId17"/>
    <p:sldId id="387" r:id="rId18"/>
    <p:sldId id="364" r:id="rId19"/>
    <p:sldId id="392" r:id="rId20"/>
    <p:sldId id="391" r:id="rId21"/>
    <p:sldId id="393" r:id="rId22"/>
    <p:sldId id="394" r:id="rId23"/>
    <p:sldId id="396" r:id="rId24"/>
    <p:sldId id="395" r:id="rId25"/>
    <p:sldId id="363" r:id="rId26"/>
    <p:sldId id="398" r:id="rId27"/>
    <p:sldId id="399" r:id="rId28"/>
    <p:sldId id="400" r:id="rId29"/>
    <p:sldId id="401" r:id="rId30"/>
    <p:sldId id="402" r:id="rId31"/>
    <p:sldId id="403" r:id="rId32"/>
    <p:sldId id="404" r:id="rId33"/>
    <p:sldId id="367" r:id="rId34"/>
    <p:sldId id="397" r:id="rId35"/>
  </p:sldIdLst>
  <p:sldSz cx="9144000" cy="6858000" type="screen4x3"/>
  <p:notesSz cx="6662738" cy="9926638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6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6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6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6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402C"/>
    <a:srgbClr val="003E99"/>
    <a:srgbClr val="EDEDED"/>
    <a:srgbClr val="EE7D11"/>
    <a:srgbClr val="F76013"/>
    <a:srgbClr val="FEDA9E"/>
    <a:srgbClr val="FFCC00"/>
    <a:srgbClr val="D12827"/>
    <a:srgbClr val="4AA451"/>
    <a:srgbClr val="7E7D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00A15C55-8517-42AA-B614-E9B94910E393}">
  <a:tblStyle styleId="{E8034E78-7F5D-4C2E-B375-FC64B27BC917}" styleName="Dunkle Formatvorlag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ittlere Formatvorlage 1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25" autoAdjust="0"/>
    <p:restoredTop sz="91901" autoAdjust="0"/>
  </p:normalViewPr>
  <p:slideViewPr>
    <p:cSldViewPr showGuides="1">
      <p:cViewPr varScale="1">
        <p:scale>
          <a:sx n="73" d="100"/>
          <a:sy n="73" d="100"/>
        </p:scale>
        <p:origin x="-1272" y="-96"/>
      </p:cViewPr>
      <p:guideLst>
        <p:guide orient="horz" pos="957"/>
        <p:guide orient="horz" pos="4031"/>
        <p:guide orient="horz" pos="730"/>
        <p:guide pos="5465"/>
        <p:guide pos="3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50" d="100"/>
          <a:sy n="50" d="100"/>
        </p:scale>
        <p:origin x="-1938" y="-84"/>
      </p:cViewPr>
      <p:guideLst>
        <p:guide orient="horz" pos="3127"/>
        <p:guide pos="2098"/>
      </p:guideLst>
    </p:cSldViewPr>
  </p:notes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algn="l" defTabSz="913953">
              <a:spcBef>
                <a:spcPct val="0"/>
              </a:spcBef>
              <a:defRPr sz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5075" y="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algn="r" defTabSz="913953">
              <a:spcBef>
                <a:spcPct val="0"/>
              </a:spcBef>
              <a:defRPr sz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b" anchorCtr="0" compatLnSpc="1">
            <a:prstTxWarp prst="textNoShape">
              <a:avLst/>
            </a:prstTxWarp>
          </a:bodyPr>
          <a:lstStyle>
            <a:lvl1pPr algn="l" defTabSz="913953">
              <a:spcBef>
                <a:spcPct val="0"/>
              </a:spcBef>
              <a:defRPr sz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5075" y="942975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b" anchorCtr="0" compatLnSpc="1">
            <a:prstTxWarp prst="textNoShape">
              <a:avLst/>
            </a:prstTxWarp>
          </a:bodyPr>
          <a:lstStyle>
            <a:lvl1pPr algn="r" defTabSz="912813">
              <a:spcBef>
                <a:spcPct val="0"/>
              </a:spcBef>
              <a:defRPr sz="1200">
                <a:solidFill>
                  <a:schemeClr val="tx1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EEC8A6E9-3B0A-0842-8D92-0A31D9BB8D6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4496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algn="l" defTabSz="913953">
              <a:spcBef>
                <a:spcPct val="0"/>
              </a:spcBef>
              <a:defRPr sz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5075" y="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algn="r" defTabSz="913953">
              <a:spcBef>
                <a:spcPct val="0"/>
              </a:spcBef>
              <a:defRPr sz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49313" y="744538"/>
            <a:ext cx="4964112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6463"/>
            <a:ext cx="4959350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Textformatierung des Masters zu bearbeiten.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b" anchorCtr="0" compatLnSpc="1">
            <a:prstTxWarp prst="textNoShape">
              <a:avLst/>
            </a:prstTxWarp>
          </a:bodyPr>
          <a:lstStyle>
            <a:lvl1pPr algn="l" defTabSz="913953">
              <a:spcBef>
                <a:spcPct val="0"/>
              </a:spcBef>
              <a:defRPr sz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5075" y="942975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b" anchorCtr="0" compatLnSpc="1">
            <a:prstTxWarp prst="textNoShape">
              <a:avLst/>
            </a:prstTxWarp>
          </a:bodyPr>
          <a:lstStyle>
            <a:lvl1pPr algn="r" defTabSz="912813">
              <a:spcBef>
                <a:spcPct val="0"/>
              </a:spcBef>
              <a:defRPr sz="1200">
                <a:solidFill>
                  <a:schemeClr val="tx1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B7029886-40EC-0D47-A55E-B9CEA836731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86412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dosi.org/wasj/wasj23(10)13/8.pdf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noProof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1F9BD-5DF6-4FC3-9F68-897DBA21851A}" type="slidenum">
              <a:rPr lang="en-NZ" smtClean="0"/>
              <a:pPr/>
              <a:t>1</a:t>
            </a:fld>
            <a:endParaRPr lang="en-NZ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 псевдожурналы, готовые за плату $400–600 напечатать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любую наукообразную ерунду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>Most of </a:t>
            </a:r>
            <a:r>
              <a:rPr lang="en-US" dirty="0" err="1" smtClean="0"/>
              <a:t>reseach</a:t>
            </a:r>
            <a:r>
              <a:rPr lang="en-US" dirty="0" smtClean="0"/>
              <a:t> published in 2013-2014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1F9BD-5DF6-4FC3-9F68-897DBA21851A}" type="slidenum">
              <a:rPr lang="en-NZ" smtClean="0">
                <a:solidFill>
                  <a:prstClr val="black"/>
                </a:solidFill>
              </a:rPr>
              <a:pPr/>
              <a:t>28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525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1F9BD-5DF6-4FC3-9F68-897DBA21851A}" type="slidenum">
              <a:rPr lang="en-NZ" smtClean="0">
                <a:solidFill>
                  <a:prstClr val="black"/>
                </a:solidFill>
              </a:rPr>
              <a:pPr/>
              <a:t>29</a:t>
            </a:fld>
            <a:endParaRPr lang="en-NZ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Are there any questions about</a:t>
            </a:r>
            <a:r>
              <a:rPr lang="en-US" baseline="0" noProof="0" dirty="0" smtClean="0"/>
              <a:t> </a:t>
            </a:r>
            <a:r>
              <a:rPr lang="en-US" b="1" i="1" baseline="0" noProof="0" dirty="0" smtClean="0"/>
              <a:t>ANYTHING</a:t>
            </a:r>
            <a:r>
              <a:rPr lang="en-US" baseline="0" noProof="0" dirty="0" smtClean="0"/>
              <a:t> I have presented today?</a:t>
            </a:r>
            <a:endParaRPr lang="en-US" noProof="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1F9BD-5DF6-4FC3-9F68-897DBA21851A}" type="slidenum">
              <a:rPr lang="en-NZ" smtClean="0"/>
              <a:pPr/>
              <a:t>33</a:t>
            </a:fld>
            <a:endParaRPr lang="en-NZ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noProof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1F9BD-5DF6-4FC3-9F68-897DBA21851A}" type="slidenum">
              <a:rPr lang="en-NZ" smtClean="0"/>
              <a:pPr/>
              <a:t>2</a:t>
            </a:fld>
            <a:endParaRPr lang="en-NZ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1F9BD-5DF6-4FC3-9F68-897DBA21851A}" type="slidenum">
              <a:rPr lang="en-NZ" smtClean="0"/>
              <a:pPr/>
              <a:t>3</a:t>
            </a:fld>
            <a:endParaRPr lang="en-NZ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029886-40EC-0D47-A55E-B9CEA8367316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7425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Look at citations per doc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029886-40EC-0D47-A55E-B9CEA8367316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7425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Look at citations per doc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029886-40EC-0D47-A55E-B9CEA8367316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7425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Thanks to 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Times" pitchFamily="18" charset="0"/>
                <a:ea typeface="ＭＳ Ｐゴシック" charset="0"/>
                <a:cs typeface="ＭＳ Ｐゴシック" charset="0"/>
              </a:rPr>
              <a:t>Ricardo Augusto da Luz Reis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Times" pitchFamily="18" charset="0"/>
                <a:ea typeface="ＭＳ Ｐゴシック" charset="0"/>
                <a:cs typeface="ＭＳ Ｐゴシック" charset="0"/>
              </a:rPr>
              <a:t>Professor do Instituto de Informática da </a:t>
            </a:r>
            <a:br>
              <a:rPr lang="pt-BR" sz="1200" b="0" i="0" kern="1200" dirty="0" smtClean="0">
                <a:solidFill>
                  <a:schemeClr val="tx1"/>
                </a:solidFill>
                <a:effectLst/>
                <a:latin typeface="Times" pitchFamily="18" charset="0"/>
                <a:ea typeface="ＭＳ Ｐゴシック" charset="0"/>
                <a:cs typeface="ＭＳ Ｐゴシック" charset="0"/>
              </a:rPr>
            </a:b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Times" pitchFamily="18" charset="0"/>
                <a:ea typeface="ＭＳ Ｐゴシック" charset="0"/>
                <a:cs typeface="ＭＳ Ｐゴシック" charset="0"/>
              </a:rPr>
              <a:t>Universidade Federal do Rio Grande do Sul – UFRGS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Times" pitchFamily="18" charset="0"/>
                <a:ea typeface="ＭＳ Ｐゴシック" charset="0"/>
              </a:rPr>
              <a:t>...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Times" pitchFamily="18" charset="0"/>
                <a:ea typeface="ＭＳ Ｐゴシック" charset="0"/>
              </a:rPr>
              <a:t>accidentally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Times" pitchFamily="18" charset="0"/>
                <a:ea typeface="ＭＳ Ｐゴシック" charset="0"/>
              </a:rPr>
              <a:t>,</a:t>
            </a:r>
            <a:r>
              <a:rPr lang="pt-BR" sz="1200" b="0" i="0" kern="1200" baseline="0" dirty="0" smtClean="0">
                <a:solidFill>
                  <a:schemeClr val="tx1"/>
                </a:solidFill>
                <a:effectLst/>
                <a:latin typeface="Times" pitchFamily="18" charset="0"/>
                <a:ea typeface="ＭＳ Ｐゴシック" charset="0"/>
              </a:rPr>
              <a:t> Brazil </a:t>
            </a:r>
            <a:r>
              <a:rPr lang="pt-BR" sz="1200" b="0" i="0" kern="1200" baseline="0" dirty="0" err="1" smtClean="0">
                <a:solidFill>
                  <a:schemeClr val="tx1"/>
                </a:solidFill>
                <a:effectLst/>
                <a:latin typeface="Times" pitchFamily="18" charset="0"/>
                <a:ea typeface="ＭＳ Ｐゴシック" charset="0"/>
              </a:rPr>
              <a:t>was</a:t>
            </a:r>
            <a:r>
              <a:rPr lang="pt-BR" sz="1200" b="0" i="0" kern="1200" baseline="0" dirty="0" smtClean="0">
                <a:solidFill>
                  <a:schemeClr val="tx1"/>
                </a:solidFill>
                <a:effectLst/>
                <a:latin typeface="Times" pitchFamily="18" charset="0"/>
                <a:ea typeface="ＭＳ Ｐゴシック" charset="0"/>
              </a:rPr>
              <a:t> </a:t>
            </a:r>
            <a:r>
              <a:rPr lang="pt-BR" sz="1200" b="0" i="0" kern="1200" baseline="0" dirty="0" err="1" smtClean="0">
                <a:solidFill>
                  <a:schemeClr val="tx1"/>
                </a:solidFill>
                <a:effectLst/>
                <a:latin typeface="Times" pitchFamily="18" charset="0"/>
                <a:ea typeface="ＭＳ Ｐゴシック" charset="0"/>
              </a:rPr>
              <a:t>competing</a:t>
            </a:r>
            <a:r>
              <a:rPr lang="pt-BR" sz="1200" b="0" i="0" kern="1200" baseline="0" dirty="0" smtClean="0">
                <a:solidFill>
                  <a:schemeClr val="tx1"/>
                </a:solidFill>
                <a:effectLst/>
                <a:latin typeface="Times" pitchFamily="18" charset="0"/>
                <a:ea typeface="ＭＳ Ｐゴシック" charset="0"/>
              </a:rPr>
              <a:t> for VLSI-</a:t>
            </a:r>
            <a:r>
              <a:rPr lang="pt-BR" sz="1200" b="0" i="0" kern="1200" baseline="0" dirty="0" err="1" smtClean="0">
                <a:solidFill>
                  <a:schemeClr val="tx1"/>
                </a:solidFill>
                <a:effectLst/>
                <a:latin typeface="Times" pitchFamily="18" charset="0"/>
                <a:ea typeface="ＭＳ Ｐゴシック" charset="0"/>
              </a:rPr>
              <a:t>SoC</a:t>
            </a:r>
            <a:r>
              <a:rPr lang="pt-BR" sz="1200" b="0" i="0" kern="1200" baseline="0" dirty="0" smtClean="0">
                <a:solidFill>
                  <a:schemeClr val="tx1"/>
                </a:solidFill>
                <a:effectLst/>
                <a:latin typeface="Times" pitchFamily="18" charset="0"/>
                <a:ea typeface="ＭＳ Ｐゴシック" charset="0"/>
              </a:rPr>
              <a:t> in 1997 </a:t>
            </a:r>
            <a:r>
              <a:rPr lang="pt-BR" sz="1200" b="0" i="0" kern="1200" baseline="0" dirty="0" err="1" smtClean="0">
                <a:solidFill>
                  <a:schemeClr val="tx1"/>
                </a:solidFill>
                <a:effectLst/>
                <a:latin typeface="Times" pitchFamily="18" charset="0"/>
                <a:ea typeface="ＭＳ Ｐゴシック" charset="0"/>
              </a:rPr>
              <a:t>with</a:t>
            </a:r>
            <a:r>
              <a:rPr lang="pt-BR" sz="1200" b="0" i="0" kern="1200" baseline="0" dirty="0" smtClean="0">
                <a:solidFill>
                  <a:schemeClr val="tx1"/>
                </a:solidFill>
                <a:effectLst/>
                <a:latin typeface="Times" pitchFamily="18" charset="0"/>
                <a:ea typeface="ＭＳ Ｐゴシック" charset="0"/>
              </a:rPr>
              <a:t> </a:t>
            </a:r>
            <a:r>
              <a:rPr lang="pt-BR" sz="1200" b="0" i="0" kern="1200" baseline="0" dirty="0" err="1" smtClean="0">
                <a:solidFill>
                  <a:schemeClr val="tx1"/>
                </a:solidFill>
                <a:effectLst/>
                <a:latin typeface="Times" pitchFamily="18" charset="0"/>
                <a:ea typeface="ＭＳ Ｐゴシック" charset="0"/>
              </a:rPr>
              <a:t>Russia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029886-40EC-0D47-A55E-B9CEA8367316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5620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ISI-indexed journals are co-published with Springer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029886-40EC-0D47-A55E-B9CEA8367316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8642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029886-40EC-0D47-A55E-B9CEA8367316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0_title slide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 bwMode="auto">
          <a:xfrm>
            <a:off x="0" y="0"/>
            <a:ext cx="9180000" cy="6912000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tx1"/>
              </a:gs>
            </a:gsLst>
            <a:lin ang="189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>
            <a:lvl1pPr>
              <a:defRPr sz="1600"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1pPr>
            <a:lvl2pPr marL="37931725" indent="-37474525"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2pPr>
            <a:lvl3pPr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3pPr>
            <a:lvl4pPr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4pPr>
            <a:lvl5pPr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9pPr>
          </a:lstStyle>
          <a:p>
            <a:pPr>
              <a:defRPr/>
            </a:pPr>
            <a:endParaRPr lang="de-DE" dirty="0" smtClean="0">
              <a:latin typeface="Calibri"/>
            </a:endParaRPr>
          </a:p>
        </p:txBody>
      </p:sp>
      <p:pic>
        <p:nvPicPr>
          <p:cNvPr id="19" name="Bild 10" descr="n_PPT CoverPict_Springer_6.8.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61" y="993427"/>
            <a:ext cx="4027487" cy="4955909"/>
          </a:xfrm>
          <a:prstGeom prst="rect">
            <a:avLst/>
          </a:prstGeom>
        </p:spPr>
      </p:pic>
      <p:sp>
        <p:nvSpPr>
          <p:cNvPr id="1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779667" y="5537200"/>
            <a:ext cx="4896021" cy="765373"/>
          </a:xfrm>
          <a:ln>
            <a:noFill/>
          </a:ln>
        </p:spPr>
        <p:txBody>
          <a:bodyPr/>
          <a:lstStyle>
            <a:lvl1pPr marL="0" indent="0">
              <a:buFont typeface="Times" charset="0"/>
              <a:buNone/>
              <a:defRPr>
                <a:solidFill>
                  <a:schemeClr val="bg2">
                    <a:lumMod val="90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772652" y="4165600"/>
            <a:ext cx="4903036" cy="1209040"/>
          </a:xfrm>
        </p:spPr>
        <p:txBody>
          <a:bodyPr anchor="t" anchorCtr="0"/>
          <a:lstStyle>
            <a:lvl1pPr>
              <a:defRPr sz="3400" b="0" i="0" spc="30">
                <a:solidFill>
                  <a:schemeClr val="bg1"/>
                </a:solidFill>
                <a:latin typeface="+mj-lt"/>
                <a:cs typeface="Cambria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pic>
        <p:nvPicPr>
          <p:cNvPr id="12" name="Bild 11" descr="verlauf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703" y="2888489"/>
            <a:ext cx="5410200" cy="1016000"/>
          </a:xfrm>
          <a:prstGeom prst="rect">
            <a:avLst/>
          </a:prstGeom>
        </p:spPr>
      </p:pic>
      <p:pic>
        <p:nvPicPr>
          <p:cNvPr id="8" name="Bild 7" descr="SpringerMedia_pms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134" y="3134285"/>
            <a:ext cx="2927350" cy="53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656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F73CA9-D47E-4485-AB26-B2FFCE8BA5DB}" type="datetimeFigureOut">
              <a:rPr lang="en-US" smtClean="0"/>
              <a:pPr/>
              <a:t>9/25/2014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3870D4-AAB3-427B-B3DF-5A6BC86E60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49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 bwMode="auto">
          <a:xfrm>
            <a:off x="0" y="0"/>
            <a:ext cx="9180000" cy="6912000"/>
          </a:xfrm>
          <a:prstGeom prst="rect">
            <a:avLst/>
          </a:prstGeom>
          <a:gradFill flip="none" rotWithShape="1">
            <a:gsLst>
              <a:gs pos="100000">
                <a:srgbClr val="0D4389"/>
              </a:gs>
              <a:gs pos="10000">
                <a:srgbClr val="031D45"/>
              </a:gs>
            </a:gsLst>
            <a:lin ang="180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>
            <a:lvl1pPr>
              <a:defRPr sz="1600"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1pPr>
            <a:lvl2pPr marL="37931725" indent="-37474525"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2pPr>
            <a:lvl3pPr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3pPr>
            <a:lvl4pPr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4pPr>
            <a:lvl5pPr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9pPr>
          </a:lstStyle>
          <a:p>
            <a:pPr>
              <a:defRPr/>
            </a:pPr>
            <a:endParaRPr lang="de-DE" dirty="0" smtClean="0">
              <a:latin typeface="Calibri"/>
            </a:endParaRPr>
          </a:p>
        </p:txBody>
      </p:sp>
      <p:pic>
        <p:nvPicPr>
          <p:cNvPr id="11" name="Bild 10" descr="ppt_screen_Horse.gif"/>
          <p:cNvPicPr>
            <a:picLocks noChangeAspect="1"/>
          </p:cNvPicPr>
          <p:nvPr userDrawn="1"/>
        </p:nvPicPr>
        <p:blipFill>
          <a:blip r:embed="rId2" cstate="print">
            <a:alphaModFix amt="8000"/>
            <a:duotone>
              <a:prstClr val="black"/>
              <a:srgbClr val="0092D2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827584" y="908720"/>
            <a:ext cx="4332288" cy="5173663"/>
          </a:xfrm>
          <a:prstGeom prst="rect">
            <a:avLst/>
          </a:prstGeom>
          <a:noFill/>
          <a:ln>
            <a:noFill/>
          </a:ln>
          <a:extLst/>
        </p:spPr>
      </p:pic>
      <p:grpSp>
        <p:nvGrpSpPr>
          <p:cNvPr id="12" name="Gruppierung 11"/>
          <p:cNvGrpSpPr/>
          <p:nvPr userDrawn="1"/>
        </p:nvGrpSpPr>
        <p:grpSpPr>
          <a:xfrm>
            <a:off x="3779838" y="2409825"/>
            <a:ext cx="5400674" cy="1008063"/>
            <a:chOff x="3779838" y="2905125"/>
            <a:chExt cx="5400674" cy="1008063"/>
          </a:xfrm>
        </p:grpSpPr>
        <p:grpSp>
          <p:nvGrpSpPr>
            <p:cNvPr id="16" name="Gruppierung 15"/>
            <p:cNvGrpSpPr/>
            <p:nvPr userDrawn="1"/>
          </p:nvGrpSpPr>
          <p:grpSpPr>
            <a:xfrm>
              <a:off x="3779838" y="2905125"/>
              <a:ext cx="5400674" cy="1008063"/>
              <a:chOff x="3779838" y="2905125"/>
              <a:chExt cx="5400674" cy="1008063"/>
            </a:xfrm>
          </p:grpSpPr>
          <p:sp>
            <p:nvSpPr>
              <p:cNvPr id="18" name="Abgerundetes Rechteck 17"/>
              <p:cNvSpPr/>
              <p:nvPr userDrawn="1"/>
            </p:nvSpPr>
            <p:spPr bwMode="auto">
              <a:xfrm>
                <a:off x="8064896" y="2905125"/>
                <a:ext cx="1115616" cy="1008063"/>
              </a:xfrm>
              <a:prstGeom prst="roundRect">
                <a:avLst>
                  <a:gd name="adj" fmla="val 0"/>
                </a:avLst>
              </a:prstGeom>
              <a:gradFill flip="none" rotWithShape="1">
                <a:gsLst>
                  <a:gs pos="0">
                    <a:schemeClr val="bg2"/>
                  </a:gs>
                  <a:gs pos="100000">
                    <a:schemeClr val="bg1">
                      <a:lumMod val="95000"/>
                    </a:schemeClr>
                  </a:gs>
                </a:gsLst>
                <a:lin ang="16200000" scaled="0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de-DE" dirty="0">
                  <a:latin typeface="Calibri"/>
                  <a:ea typeface="Geneva" charset="0"/>
                  <a:cs typeface="Geneva" charset="0"/>
                </a:endParaRPr>
              </a:p>
            </p:txBody>
          </p:sp>
          <p:sp>
            <p:nvSpPr>
              <p:cNvPr id="19" name="Abgerundetes Rechteck 18"/>
              <p:cNvSpPr/>
              <p:nvPr userDrawn="1"/>
            </p:nvSpPr>
            <p:spPr bwMode="auto">
              <a:xfrm>
                <a:off x="3779838" y="2905125"/>
                <a:ext cx="4680593" cy="1008063"/>
              </a:xfrm>
              <a:prstGeom prst="roundRect">
                <a:avLst>
                  <a:gd name="adj" fmla="val 4341"/>
                </a:avLst>
              </a:prstGeom>
              <a:gradFill flip="none" rotWithShape="1">
                <a:gsLst>
                  <a:gs pos="0">
                    <a:schemeClr val="bg2"/>
                  </a:gs>
                  <a:gs pos="100000">
                    <a:schemeClr val="bg1">
                      <a:lumMod val="95000"/>
                    </a:schemeClr>
                  </a:gs>
                </a:gsLst>
                <a:lin ang="16200000" scaled="0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de-DE" dirty="0">
                  <a:latin typeface="Calibri"/>
                  <a:ea typeface="Geneva" charset="0"/>
                  <a:cs typeface="Geneva" charset="0"/>
                </a:endParaRPr>
              </a:p>
            </p:txBody>
          </p:sp>
        </p:grpSp>
        <p:pic>
          <p:nvPicPr>
            <p:cNvPr id="17" name="Bild 1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175" y="3119438"/>
              <a:ext cx="1998663" cy="541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2516" name="Rectangle 4"/>
          <p:cNvSpPr>
            <a:spLocks noGrp="1" noChangeArrowheads="1"/>
          </p:cNvSpPr>
          <p:nvPr userDrawn="1">
            <p:ph type="ctrTitle"/>
          </p:nvPr>
        </p:nvSpPr>
        <p:spPr>
          <a:xfrm>
            <a:off x="4064000" y="3686483"/>
            <a:ext cx="4540448" cy="950517"/>
          </a:xfrm>
        </p:spPr>
        <p:txBody>
          <a:bodyPr/>
          <a:lstStyle>
            <a:lvl1pPr>
              <a:defRPr sz="3400" b="0" i="0" spc="30">
                <a:solidFill>
                  <a:schemeClr val="bg1"/>
                </a:solidFill>
                <a:latin typeface="+mj-lt"/>
                <a:cs typeface="Cambria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92517" name="Rectangle 5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4064000" y="4871403"/>
            <a:ext cx="4540448" cy="287258"/>
          </a:xfrm>
        </p:spPr>
        <p:txBody>
          <a:bodyPr/>
          <a:lstStyle>
            <a:lvl1pPr marL="0" indent="0">
              <a:buFont typeface="Times" charset="0"/>
              <a:buNone/>
              <a:defRPr>
                <a:solidFill>
                  <a:schemeClr val="bg2">
                    <a:lumMod val="90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71132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 bwMode="auto">
          <a:xfrm>
            <a:off x="0" y="0"/>
            <a:ext cx="9180000" cy="6912000"/>
          </a:xfrm>
          <a:prstGeom prst="rect">
            <a:avLst/>
          </a:prstGeom>
          <a:gradFill flip="none" rotWithShape="1">
            <a:gsLst>
              <a:gs pos="100000">
                <a:srgbClr val="0D4389"/>
              </a:gs>
              <a:gs pos="10000">
                <a:srgbClr val="031D45"/>
              </a:gs>
            </a:gsLst>
            <a:lin ang="180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>
            <a:lvl1pPr>
              <a:defRPr sz="1600"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1pPr>
            <a:lvl2pPr marL="37931725" indent="-37474525"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2pPr>
            <a:lvl3pPr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3pPr>
            <a:lvl4pPr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4pPr>
            <a:lvl5pPr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endParaRPr lang="de-DE" dirty="0" smtClean="0">
              <a:solidFill>
                <a:srgbClr val="002C6F"/>
              </a:solidFill>
              <a:latin typeface="Calibri"/>
            </a:endParaRPr>
          </a:p>
        </p:txBody>
      </p:sp>
      <p:pic>
        <p:nvPicPr>
          <p:cNvPr id="11" name="Bild 10" descr="ppt_screen_Horse.gif"/>
          <p:cNvPicPr>
            <a:picLocks noChangeAspect="1"/>
          </p:cNvPicPr>
          <p:nvPr userDrawn="1"/>
        </p:nvPicPr>
        <p:blipFill>
          <a:blip r:embed="rId2" cstate="print">
            <a:alphaModFix amt="8000"/>
            <a:duotone>
              <a:prstClr val="black"/>
              <a:srgbClr val="0092D2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827584" y="908720"/>
            <a:ext cx="4332288" cy="5173663"/>
          </a:xfrm>
          <a:prstGeom prst="rect">
            <a:avLst/>
          </a:prstGeom>
          <a:noFill/>
          <a:ln>
            <a:noFill/>
          </a:ln>
          <a:extLst/>
        </p:spPr>
      </p:pic>
      <p:grpSp>
        <p:nvGrpSpPr>
          <p:cNvPr id="12" name="Gruppierung 11"/>
          <p:cNvGrpSpPr/>
          <p:nvPr userDrawn="1"/>
        </p:nvGrpSpPr>
        <p:grpSpPr>
          <a:xfrm>
            <a:off x="3779838" y="2409825"/>
            <a:ext cx="5400674" cy="1008063"/>
            <a:chOff x="3779838" y="2905125"/>
            <a:chExt cx="5400674" cy="1008063"/>
          </a:xfrm>
        </p:grpSpPr>
        <p:grpSp>
          <p:nvGrpSpPr>
            <p:cNvPr id="16" name="Gruppierung 15"/>
            <p:cNvGrpSpPr/>
            <p:nvPr userDrawn="1"/>
          </p:nvGrpSpPr>
          <p:grpSpPr>
            <a:xfrm>
              <a:off x="3779838" y="2905125"/>
              <a:ext cx="5400674" cy="1008063"/>
              <a:chOff x="3779838" y="2905125"/>
              <a:chExt cx="5400674" cy="1008063"/>
            </a:xfrm>
          </p:grpSpPr>
          <p:sp>
            <p:nvSpPr>
              <p:cNvPr id="18" name="Abgerundetes Rechteck 17"/>
              <p:cNvSpPr/>
              <p:nvPr userDrawn="1"/>
            </p:nvSpPr>
            <p:spPr bwMode="auto">
              <a:xfrm>
                <a:off x="8064896" y="2905125"/>
                <a:ext cx="1115616" cy="1008063"/>
              </a:xfrm>
              <a:prstGeom prst="roundRect">
                <a:avLst>
                  <a:gd name="adj" fmla="val 0"/>
                </a:avLst>
              </a:prstGeom>
              <a:gradFill flip="none" rotWithShape="1">
                <a:gsLst>
                  <a:gs pos="0">
                    <a:schemeClr val="bg2"/>
                  </a:gs>
                  <a:gs pos="100000">
                    <a:schemeClr val="bg1">
                      <a:lumMod val="95000"/>
                    </a:schemeClr>
                  </a:gs>
                </a:gsLst>
                <a:lin ang="16200000" scaled="0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de-DE" sz="1800" dirty="0">
                  <a:solidFill>
                    <a:srgbClr val="0D4389"/>
                  </a:solidFill>
                  <a:latin typeface="Calibri"/>
                  <a:ea typeface="Geneva" charset="0"/>
                  <a:cs typeface="Geneva" charset="0"/>
                </a:endParaRPr>
              </a:p>
            </p:txBody>
          </p:sp>
          <p:sp>
            <p:nvSpPr>
              <p:cNvPr id="19" name="Abgerundetes Rechteck 18"/>
              <p:cNvSpPr/>
              <p:nvPr userDrawn="1"/>
            </p:nvSpPr>
            <p:spPr bwMode="auto">
              <a:xfrm>
                <a:off x="3779838" y="2905125"/>
                <a:ext cx="4680593" cy="1008063"/>
              </a:xfrm>
              <a:prstGeom prst="roundRect">
                <a:avLst>
                  <a:gd name="adj" fmla="val 4341"/>
                </a:avLst>
              </a:prstGeom>
              <a:gradFill flip="none" rotWithShape="1">
                <a:gsLst>
                  <a:gs pos="0">
                    <a:schemeClr val="bg2"/>
                  </a:gs>
                  <a:gs pos="100000">
                    <a:schemeClr val="bg1">
                      <a:lumMod val="95000"/>
                    </a:schemeClr>
                  </a:gs>
                </a:gsLst>
                <a:lin ang="16200000" scaled="0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de-DE" sz="1800" dirty="0">
                  <a:solidFill>
                    <a:srgbClr val="0D4389"/>
                  </a:solidFill>
                  <a:latin typeface="Calibri"/>
                  <a:ea typeface="Geneva" charset="0"/>
                  <a:cs typeface="Geneva" charset="0"/>
                </a:endParaRPr>
              </a:p>
            </p:txBody>
          </p:sp>
        </p:grpSp>
        <p:pic>
          <p:nvPicPr>
            <p:cNvPr id="17" name="Bild 1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175" y="3119438"/>
              <a:ext cx="1998663" cy="541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2516" name="Rectangle 4"/>
          <p:cNvSpPr>
            <a:spLocks noGrp="1" noChangeArrowheads="1"/>
          </p:cNvSpPr>
          <p:nvPr userDrawn="1">
            <p:ph type="ctrTitle"/>
          </p:nvPr>
        </p:nvSpPr>
        <p:spPr>
          <a:xfrm>
            <a:off x="4064000" y="3686483"/>
            <a:ext cx="4540448" cy="950517"/>
          </a:xfrm>
        </p:spPr>
        <p:txBody>
          <a:bodyPr/>
          <a:lstStyle>
            <a:lvl1pPr>
              <a:defRPr sz="3400" b="0" i="0" spc="30">
                <a:solidFill>
                  <a:schemeClr val="bg1"/>
                </a:solidFill>
                <a:latin typeface="+mj-lt"/>
                <a:cs typeface="Cambria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92517" name="Rectangle 5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4064000" y="4871403"/>
            <a:ext cx="4540448" cy="287258"/>
          </a:xfrm>
        </p:spPr>
        <p:txBody>
          <a:bodyPr/>
          <a:lstStyle>
            <a:lvl1pPr marL="0" indent="0">
              <a:buFont typeface="Times" charset="0"/>
              <a:buNone/>
              <a:defRPr>
                <a:solidFill>
                  <a:schemeClr val="bg2">
                    <a:lumMod val="90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47106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 bwMode="auto">
          <a:xfrm>
            <a:off x="0" y="0"/>
            <a:ext cx="9180000" cy="6912000"/>
          </a:xfrm>
          <a:prstGeom prst="rect">
            <a:avLst/>
          </a:prstGeom>
          <a:gradFill flip="none" rotWithShape="1">
            <a:gsLst>
              <a:gs pos="100000">
                <a:srgbClr val="0D4389"/>
              </a:gs>
              <a:gs pos="10000">
                <a:srgbClr val="031D45"/>
              </a:gs>
            </a:gsLst>
            <a:lin ang="180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>
            <a:lvl1pPr>
              <a:defRPr sz="1600"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1pPr>
            <a:lvl2pPr marL="37931725" indent="-37474525"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2pPr>
            <a:lvl3pPr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3pPr>
            <a:lvl4pPr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4pPr>
            <a:lvl5pPr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endParaRPr lang="de-DE" dirty="0" smtClean="0">
              <a:solidFill>
                <a:srgbClr val="002C6F"/>
              </a:solidFill>
              <a:latin typeface="Calibri"/>
            </a:endParaRPr>
          </a:p>
        </p:txBody>
      </p:sp>
      <p:pic>
        <p:nvPicPr>
          <p:cNvPr id="7" name="Bild 6" descr="ppt_screen_Horse.gif"/>
          <p:cNvPicPr>
            <a:picLocks noChangeAspect="1"/>
          </p:cNvPicPr>
          <p:nvPr userDrawn="1"/>
        </p:nvPicPr>
        <p:blipFill>
          <a:blip r:embed="rId2" cstate="print">
            <a:alphaModFix amt="8000"/>
            <a:duotone>
              <a:prstClr val="black"/>
              <a:srgbClr val="0092D2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827584" y="908720"/>
            <a:ext cx="4332288" cy="5173663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92516" name="Rectangle 4"/>
          <p:cNvSpPr>
            <a:spLocks noGrp="1" noChangeArrowheads="1"/>
          </p:cNvSpPr>
          <p:nvPr userDrawn="1">
            <p:ph type="ctrTitle"/>
          </p:nvPr>
        </p:nvSpPr>
        <p:spPr>
          <a:xfrm>
            <a:off x="4064000" y="2600325"/>
            <a:ext cx="4540448" cy="950517"/>
          </a:xfrm>
        </p:spPr>
        <p:txBody>
          <a:bodyPr/>
          <a:lstStyle>
            <a:lvl1pPr>
              <a:defRPr sz="3400" b="0" i="0" spc="30">
                <a:solidFill>
                  <a:schemeClr val="bg1"/>
                </a:solidFill>
                <a:latin typeface="+mj-lt"/>
                <a:cs typeface="Cambria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92517" name="Rectangle 5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4064000" y="3785245"/>
            <a:ext cx="4540448" cy="287258"/>
          </a:xfrm>
        </p:spPr>
        <p:txBody>
          <a:bodyPr/>
          <a:lstStyle>
            <a:lvl1pPr marL="0" indent="0">
              <a:buFont typeface="Times" charset="0"/>
              <a:buNone/>
              <a:defRPr>
                <a:solidFill>
                  <a:schemeClr val="bg2">
                    <a:lumMod val="90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53686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Grp="1" noChangeArrowheads="1"/>
          </p:cNvSpPr>
          <p:nvPr>
            <p:ph idx="11"/>
          </p:nvPr>
        </p:nvSpPr>
        <p:spPr bwMode="auto">
          <a:xfrm>
            <a:off x="525463" y="1439863"/>
            <a:ext cx="8062912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23875" y="816123"/>
            <a:ext cx="8135937" cy="39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459224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 bwMode="auto">
          <a:xfrm>
            <a:off x="0" y="635000"/>
            <a:ext cx="9144000" cy="6223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de-DE" dirty="0">
              <a:solidFill>
                <a:srgbClr val="002C6F"/>
              </a:solidFill>
              <a:cs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idx="11"/>
          </p:nvPr>
        </p:nvSpPr>
        <p:spPr bwMode="auto">
          <a:xfrm>
            <a:off x="525463" y="1439863"/>
            <a:ext cx="8062912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23875" y="816123"/>
            <a:ext cx="8135937" cy="39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030844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 noChangeArrowheads="1"/>
          </p:cNvSpPr>
          <p:nvPr>
            <p:ph type="title"/>
          </p:nvPr>
        </p:nvSpPr>
        <p:spPr bwMode="auto">
          <a:xfrm>
            <a:off x="523875" y="816123"/>
            <a:ext cx="8135937" cy="39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5" name="Rechteck 4"/>
          <p:cNvSpPr/>
          <p:nvPr userDrawn="1"/>
        </p:nvSpPr>
        <p:spPr bwMode="auto">
          <a:xfrm>
            <a:off x="527050" y="1382714"/>
            <a:ext cx="8137525" cy="5080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srgbClr val="002C6F"/>
              </a:solidFill>
              <a:cs typeface="Arial" charset="0"/>
            </a:endParaRPr>
          </a:p>
        </p:txBody>
      </p:sp>
      <p:sp>
        <p:nvSpPr>
          <p:cNvPr id="20" name="Rectangle 6"/>
          <p:cNvSpPr>
            <a:spLocks noGrp="1" noChangeArrowheads="1"/>
          </p:cNvSpPr>
          <p:nvPr>
            <p:ph idx="11"/>
          </p:nvPr>
        </p:nvSpPr>
        <p:spPr bwMode="auto">
          <a:xfrm>
            <a:off x="748983" y="1490400"/>
            <a:ext cx="7704137" cy="479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0" indent="0">
              <a:buNone/>
              <a:defRPr/>
            </a:lvl1pPr>
            <a:lvl2pPr marL="184150" indent="0">
              <a:buNone/>
              <a:defRPr/>
            </a:lvl2pPr>
            <a:lvl3pPr marL="357187" indent="0">
              <a:buNone/>
              <a:defRPr/>
            </a:lvl3pPr>
            <a:lvl4pPr marL="542925" indent="0">
              <a:buNone/>
              <a:defRPr/>
            </a:lvl4pPr>
            <a:lvl5pPr marL="715963" indent="0">
              <a:buNone/>
              <a:defRPr/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96152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25463" y="1447804"/>
            <a:ext cx="3974529" cy="292095"/>
          </a:xfrm>
        </p:spPr>
        <p:txBody>
          <a:bodyPr/>
          <a:lstStyle>
            <a:lvl1pPr marL="0" indent="0">
              <a:buNone/>
              <a:defRPr sz="16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5464" y="1879605"/>
            <a:ext cx="3971924" cy="2132892"/>
          </a:xfrm>
        </p:spPr>
        <p:txBody>
          <a:bodyPr/>
          <a:lstStyle>
            <a:lvl1pPr marL="184150" indent="-184150"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2100"/>
            </a:lvl1pPr>
            <a:lvl2pPr marL="357188" indent="-173038"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2100"/>
            </a:lvl2pPr>
            <a:lvl3pPr marL="542925" indent="-185738"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2100"/>
            </a:lvl3pPr>
            <a:lvl4pPr marL="715963" indent="-173038"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2100"/>
            </a:lvl4pPr>
            <a:lvl5pPr marL="900113" indent="-184150"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2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05337" y="1446644"/>
            <a:ext cx="3983037" cy="287258"/>
          </a:xfrm>
        </p:spPr>
        <p:txBody>
          <a:bodyPr/>
          <a:lstStyle>
            <a:lvl1pPr marL="0" indent="0">
              <a:buNone/>
              <a:defRPr sz="16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23875" y="816123"/>
            <a:ext cx="8135937" cy="39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0" name="Inhaltsplatzhalter 3"/>
          <p:cNvSpPr>
            <a:spLocks noGrp="1"/>
          </p:cNvSpPr>
          <p:nvPr>
            <p:ph sz="half" idx="10"/>
          </p:nvPr>
        </p:nvSpPr>
        <p:spPr>
          <a:xfrm>
            <a:off x="4589464" y="1879605"/>
            <a:ext cx="3971924" cy="2132892"/>
          </a:xfrm>
        </p:spPr>
        <p:txBody>
          <a:bodyPr/>
          <a:lstStyle>
            <a:lvl1pPr marL="184150" indent="-184150"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2100"/>
            </a:lvl1pPr>
            <a:lvl2pPr marL="357188" indent="-173038"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2100"/>
            </a:lvl2pPr>
            <a:lvl3pPr marL="542925" indent="-185738"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2100"/>
            </a:lvl3pPr>
            <a:lvl4pPr marL="715963" indent="-173038"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2100"/>
            </a:lvl4pPr>
            <a:lvl5pPr marL="900113" indent="-184150"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2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089227"/>
      </p:ext>
    </p:extLst>
  </p:cSld>
  <p:clrMapOvr>
    <a:masterClrMapping/>
  </p:clrMapOvr>
  <p:transition spd="slow"/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0" y="656167"/>
            <a:ext cx="9144000" cy="620183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>
            <a:lvl1pPr>
              <a:defRPr sz="1600"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1pPr>
            <a:lvl2pPr marL="37931725" indent="-37474525"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2pPr>
            <a:lvl3pPr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3pPr>
            <a:lvl4pPr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4pPr>
            <a:lvl5pPr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endParaRPr lang="de-DE" dirty="0" smtClean="0">
              <a:solidFill>
                <a:srgbClr val="002C6F"/>
              </a:solidFill>
              <a:latin typeface="Calibri"/>
            </a:endParaRPr>
          </a:p>
        </p:txBody>
      </p:sp>
      <p:sp>
        <p:nvSpPr>
          <p:cNvPr id="192516" name="Rectangle 4"/>
          <p:cNvSpPr>
            <a:spLocks noGrp="1" noChangeArrowheads="1"/>
          </p:cNvSpPr>
          <p:nvPr userDrawn="1">
            <p:ph type="ctrTitle"/>
          </p:nvPr>
        </p:nvSpPr>
        <p:spPr>
          <a:xfrm>
            <a:off x="4064000" y="2600325"/>
            <a:ext cx="4540448" cy="950517"/>
          </a:xfrm>
        </p:spPr>
        <p:txBody>
          <a:bodyPr/>
          <a:lstStyle>
            <a:lvl1pPr>
              <a:defRPr sz="3400" b="0" i="0" spc="30">
                <a:solidFill>
                  <a:srgbClr val="0D4389"/>
                </a:solidFill>
                <a:latin typeface="+mj-lt"/>
                <a:cs typeface="Cambria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92517" name="Rectangle 5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4064000" y="3785245"/>
            <a:ext cx="4540448" cy="323165"/>
          </a:xfrm>
        </p:spPr>
        <p:txBody>
          <a:bodyPr/>
          <a:lstStyle>
            <a:lvl1pPr marL="0" indent="0">
              <a:buFont typeface="Times" charset="0"/>
              <a:buNone/>
              <a:defRPr>
                <a:solidFill>
                  <a:srgbClr val="0D4389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Master-Untertitelformat bearbeiten</a:t>
            </a:r>
            <a:endParaRPr lang="de-DE" dirty="0"/>
          </a:p>
        </p:txBody>
      </p:sp>
      <p:sp>
        <p:nvSpPr>
          <p:cNvPr id="6" name="Abgerundetes Rechteck 5"/>
          <p:cNvSpPr/>
          <p:nvPr userDrawn="1"/>
        </p:nvSpPr>
        <p:spPr bwMode="auto">
          <a:xfrm>
            <a:off x="0" y="-1588"/>
            <a:ext cx="9144000" cy="612776"/>
          </a:xfrm>
          <a:prstGeom prst="roundRect">
            <a:avLst>
              <a:gd name="adj" fmla="val 3210"/>
            </a:avLst>
          </a:prstGeom>
          <a:gradFill flip="none" rotWithShape="1">
            <a:gsLst>
              <a:gs pos="0">
                <a:schemeClr val="bg2">
                  <a:lumMod val="90000"/>
                  <a:alpha val="60000"/>
                </a:schemeClr>
              </a:gs>
              <a:gs pos="100000">
                <a:schemeClr val="bg2">
                  <a:alpha val="75000"/>
                </a:schemeClr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l" eaLnBrk="1" hangingPunct="1">
              <a:spcBef>
                <a:spcPct val="0"/>
              </a:spcBef>
              <a:defRPr/>
            </a:pPr>
            <a:endParaRPr lang="de-DE" sz="1800" dirty="0">
              <a:solidFill>
                <a:srgbClr val="0D4389"/>
              </a:solidFill>
              <a:latin typeface="Calibri"/>
              <a:ea typeface="Geneva" charset="0"/>
              <a:cs typeface="Geneva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711648" y="219075"/>
            <a:ext cx="2592387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180000" rIns="0" bIns="36000" anchor="ctr"/>
          <a:lstStyle/>
          <a:p>
            <a:pPr algn="l" eaLnBrk="1" hangingPunct="1">
              <a:spcBef>
                <a:spcPct val="0"/>
              </a:spcBef>
            </a:pPr>
            <a:r>
              <a:rPr lang="de-DE" sz="900" dirty="0" smtClean="0">
                <a:solidFill>
                  <a:srgbClr val="A6A6A6"/>
                </a:solidFill>
                <a:latin typeface="Calibri" charset="0"/>
                <a:cs typeface="Calibri" charset="0"/>
              </a:rPr>
              <a:t>PowerPoint Master| </a:t>
            </a:r>
            <a:fld id="{B5A4B274-AD58-2347-8678-D7B007E79C7B}" type="datetime1">
              <a:rPr lang="de-DE" sz="900">
                <a:solidFill>
                  <a:srgbClr val="A6A6A6"/>
                </a:solidFill>
                <a:latin typeface="Calibri" charset="0"/>
                <a:cs typeface="Calibri" charset="0"/>
              </a:rPr>
              <a:pPr algn="l" eaLnBrk="1" hangingPunct="1">
                <a:spcBef>
                  <a:spcPct val="0"/>
                </a:spcBef>
              </a:pPr>
              <a:t>25.09.2014</a:t>
            </a:fld>
            <a:r>
              <a:rPr lang="de-DE" sz="900" dirty="0">
                <a:solidFill>
                  <a:srgbClr val="A6A6A6"/>
                </a:solidFill>
                <a:latin typeface="Calibri" charset="0"/>
                <a:cs typeface="Calibri" charset="0"/>
              </a:rPr>
              <a:t> | </a:t>
            </a:r>
            <a:fld id="{DB40074F-CE59-814C-BC1F-92E34FF4DF4C}" type="slidenum">
              <a:rPr lang="de-DE" sz="900">
                <a:solidFill>
                  <a:srgbClr val="A6A6A6"/>
                </a:solidFill>
                <a:latin typeface="Calibri" charset="0"/>
                <a:cs typeface="Calibri" charset="0"/>
              </a:rPr>
              <a:pPr algn="l" eaLnBrk="1" hangingPunct="1">
                <a:spcBef>
                  <a:spcPct val="0"/>
                </a:spcBef>
              </a:pPr>
              <a:t>‹#›</a:t>
            </a:fld>
            <a:endParaRPr lang="de-DE" sz="900" dirty="0">
              <a:solidFill>
                <a:srgbClr val="A6A6A6"/>
              </a:solidFill>
              <a:latin typeface="Calibri" charset="0"/>
              <a:cs typeface="Calibri" charset="0"/>
            </a:endParaRPr>
          </a:p>
          <a:p>
            <a:pPr algn="l" eaLnBrk="1" hangingPunct="1">
              <a:spcBef>
                <a:spcPct val="0"/>
              </a:spcBef>
            </a:pPr>
            <a:endParaRPr lang="de-DE" sz="900" b="1" dirty="0">
              <a:solidFill>
                <a:srgbClr val="0D4389"/>
              </a:solidFill>
              <a:latin typeface="Calibri" charset="0"/>
              <a:ea typeface="Geneva" charset="0"/>
              <a:cs typeface="Geneva" charset="0"/>
            </a:endParaRPr>
          </a:p>
        </p:txBody>
      </p:sp>
      <p:pic>
        <p:nvPicPr>
          <p:cNvPr id="8" name="Bild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6588" y="150813"/>
            <a:ext cx="101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Gerade Verbindung 8"/>
          <p:cNvCxnSpPr/>
          <p:nvPr userDrawn="1"/>
        </p:nvCxnSpPr>
        <p:spPr bwMode="auto">
          <a:xfrm>
            <a:off x="7345896" y="115888"/>
            <a:ext cx="0" cy="360362"/>
          </a:xfrm>
          <a:prstGeom prst="line">
            <a:avLst/>
          </a:prstGeom>
          <a:solidFill>
            <a:srgbClr val="D1DDE9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Abgerundetes Rechteck 9"/>
          <p:cNvSpPr/>
          <p:nvPr userDrawn="1"/>
        </p:nvSpPr>
        <p:spPr bwMode="auto">
          <a:xfrm rot="21540000">
            <a:off x="529625" y="-1197"/>
            <a:ext cx="64924" cy="406457"/>
          </a:xfrm>
          <a:prstGeom prst="roundRect">
            <a:avLst>
              <a:gd name="adj" fmla="val 17739"/>
            </a:avLst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84000">
                <a:schemeClr val="tx2">
                  <a:lumMod val="90000"/>
                  <a:lumOff val="10000"/>
                </a:schemeClr>
              </a:gs>
            </a:gsLst>
            <a:lin ang="684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 algn="l" eaLnBrk="1" hangingPunct="1">
              <a:spcBef>
                <a:spcPct val="0"/>
              </a:spcBef>
              <a:defRPr/>
            </a:pPr>
            <a:endParaRPr lang="de-DE" sz="1800" dirty="0">
              <a:solidFill>
                <a:srgbClr val="0D4389"/>
              </a:solidFill>
              <a:latin typeface="Calibri"/>
              <a:ea typeface="Geneva" charset="0"/>
              <a:cs typeface="Geneva" charset="0"/>
            </a:endParaRPr>
          </a:p>
        </p:txBody>
      </p:sp>
      <p:sp>
        <p:nvSpPr>
          <p:cNvPr id="11" name="Titel 1"/>
          <p:cNvSpPr txBox="1">
            <a:spLocks/>
          </p:cNvSpPr>
          <p:nvPr userDrawn="1"/>
        </p:nvSpPr>
        <p:spPr bwMode="auto">
          <a:xfrm>
            <a:off x="2258219" y="1197620"/>
            <a:ext cx="1341438" cy="282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+mj-lt"/>
                <a:ea typeface="Calibri"/>
                <a:cs typeface="Lucida San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  <a:ea typeface="Calibri" charset="0"/>
                <a:cs typeface="Cambria" pitchFamily="18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  <a:ea typeface="Calibri" charset="0"/>
                <a:cs typeface="Cambria" pitchFamily="18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  <a:ea typeface="Calibri" charset="0"/>
                <a:cs typeface="Cambria" pitchFamily="18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  <a:ea typeface="Calibri" charset="0"/>
                <a:cs typeface="Cambria" pitchFamily="18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/>
            <a:r>
              <a:rPr lang="de-DE" sz="20000" b="0" dirty="0" smtClean="0">
                <a:solidFill>
                  <a:srgbClr val="0058B3"/>
                </a:solidFill>
              </a:rPr>
              <a:t>?</a:t>
            </a:r>
            <a:endParaRPr lang="de-DE" sz="20000" b="0" dirty="0">
              <a:solidFill>
                <a:srgbClr val="0058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197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23875" y="816123"/>
            <a:ext cx="8135937" cy="39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21434379"/>
      </p:ext>
    </p:extLst>
  </p:cSld>
  <p:clrMapOvr>
    <a:masterClrMapping/>
  </p:clrMapOvr>
  <p:transition spd="slow"/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faul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Grp="1" noChangeArrowheads="1"/>
          </p:cNvSpPr>
          <p:nvPr>
            <p:ph idx="11" hasCustomPrompt="1"/>
          </p:nvPr>
        </p:nvSpPr>
        <p:spPr bwMode="auto">
          <a:xfrm>
            <a:off x="522000" y="1519237"/>
            <a:ext cx="8136000" cy="487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0" marR="0" indent="0" algn="l" defTabSz="914400" rtl="0" eaLnBrk="1" fontAlgn="base" latinLnBrk="0" hangingPunct="1">
              <a:lnSpc>
                <a:spcPts val="2200"/>
              </a:lnSpc>
              <a:spcBef>
                <a:spcPts val="900"/>
              </a:spcBef>
              <a:spcAft>
                <a:spcPct val="0"/>
              </a:spcAft>
              <a:buClr>
                <a:srgbClr val="005BB9"/>
              </a:buClr>
              <a:buSzPct val="100000"/>
              <a:buFont typeface="Arial" charset="0"/>
              <a:buNone/>
              <a:tabLst/>
              <a:defRPr sz="18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0"/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ext 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Headline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98319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939577134"/>
              </p:ext>
            </p:extLst>
          </p:nvPr>
        </p:nvGraphicFramePr>
        <p:xfrm>
          <a:off x="527050" y="1512888"/>
          <a:ext cx="8115300" cy="46808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57650"/>
                <a:gridCol w="4057650"/>
              </a:tblGrid>
              <a:tr h="1170201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Tabelle</a:t>
                      </a:r>
                      <a:endParaRPr lang="de-DE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marL="216000" marR="216000" marT="140400" marB="23400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Tabelle</a:t>
                      </a:r>
                      <a:endParaRPr lang="de-DE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marL="216000" marR="216000" marT="140400" marB="234000">
                    <a:solidFill>
                      <a:schemeClr val="bg2"/>
                    </a:solidFill>
                  </a:tcPr>
                </a:tc>
              </a:tr>
              <a:tr h="1170201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216000" marR="216000" marT="140400" marB="234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216000" marR="216000" marT="140400" marB="234000">
                    <a:solidFill>
                      <a:schemeClr val="bg1"/>
                    </a:solidFill>
                  </a:tcPr>
                </a:tc>
              </a:tr>
              <a:tr h="1170201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216000" marR="216000" marT="140400" marB="23400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216000" marR="216000" marT="140400" marB="234000">
                    <a:solidFill>
                      <a:schemeClr val="bg2"/>
                    </a:solidFill>
                  </a:tcPr>
                </a:tc>
              </a:tr>
              <a:tr h="1170201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216000" marR="216000" marT="140400" marB="23400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216000" marR="216000" marT="140400" marB="234000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23875" y="816123"/>
            <a:ext cx="8135937" cy="39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12866550"/>
      </p:ext>
    </p:extLst>
  </p:cSld>
  <p:clrMapOvr>
    <a:masterClrMapping/>
  </p:clrMapOvr>
  <p:transition spd="slow"/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4141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938588"/>
            <a:ext cx="4038600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601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rgbClr val="0D4389"/>
              </a:gs>
              <a:gs pos="10000">
                <a:srgbClr val="031D45"/>
              </a:gs>
            </a:gsLst>
            <a:lin ang="180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>
            <a:lvl1pPr>
              <a:defRPr sz="1600"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1pPr>
            <a:lvl2pPr marL="37931725" indent="-37474525"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2pPr>
            <a:lvl3pPr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3pPr>
            <a:lvl4pPr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4pPr>
            <a:lvl5pPr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endParaRPr lang="de-DE" dirty="0" smtClean="0">
              <a:solidFill>
                <a:srgbClr val="002C6F"/>
              </a:solidFill>
              <a:latin typeface="Calibri"/>
            </a:endParaRPr>
          </a:p>
        </p:txBody>
      </p:sp>
      <p:pic>
        <p:nvPicPr>
          <p:cNvPr id="5" name="Bild 4" descr="ppt_screen_Horse.gif"/>
          <p:cNvPicPr>
            <a:picLocks noChangeAspect="1"/>
          </p:cNvPicPr>
          <p:nvPr/>
        </p:nvPicPr>
        <p:blipFill>
          <a:blip r:embed="rId2" cstate="print">
            <a:alphaModFix amt="8000"/>
            <a:duotone>
              <a:prstClr val="black"/>
              <a:srgbClr val="0092D2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827584" y="908720"/>
            <a:ext cx="4332288" cy="5173663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9" name="正方形/長方形 4"/>
          <p:cNvSpPr/>
          <p:nvPr userDrawn="1"/>
        </p:nvSpPr>
        <p:spPr>
          <a:xfrm>
            <a:off x="3776131" y="3405716"/>
            <a:ext cx="5365751" cy="3439584"/>
          </a:xfrm>
          <a:prstGeom prst="rect">
            <a:avLst/>
          </a:prstGeom>
          <a:gradFill flip="none" rotWithShape="1">
            <a:gsLst>
              <a:gs pos="44000">
                <a:schemeClr val="bg1"/>
              </a:gs>
              <a:gs pos="100000">
                <a:schemeClr val="bg1">
                  <a:alpha val="74000"/>
                </a:schemeClr>
              </a:gs>
            </a:gsLst>
            <a:lin ang="558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0"/>
              </a:spcBef>
            </a:pPr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2" name="Gruppierung 1"/>
          <p:cNvGrpSpPr/>
          <p:nvPr userDrawn="1"/>
        </p:nvGrpSpPr>
        <p:grpSpPr>
          <a:xfrm>
            <a:off x="3776663" y="2420937"/>
            <a:ext cx="5367337" cy="1008063"/>
            <a:chOff x="3776663" y="2905125"/>
            <a:chExt cx="5367337" cy="1008063"/>
          </a:xfrm>
        </p:grpSpPr>
        <p:sp>
          <p:nvSpPr>
            <p:cNvPr id="14" name="Abgerundetes Rechteck 13"/>
            <p:cNvSpPr/>
            <p:nvPr userDrawn="1"/>
          </p:nvSpPr>
          <p:spPr bwMode="auto">
            <a:xfrm>
              <a:off x="3776663" y="2905125"/>
              <a:ext cx="4732337" cy="1008063"/>
            </a:xfrm>
            <a:prstGeom prst="roundRect">
              <a:avLst>
                <a:gd name="adj" fmla="val 4341"/>
              </a:avLst>
            </a:prstGeom>
            <a:gradFill flip="none" rotWithShape="1">
              <a:gsLst>
                <a:gs pos="0">
                  <a:schemeClr val="bg2"/>
                </a:gs>
                <a:gs pos="100000">
                  <a:schemeClr val="bg1">
                    <a:lumMod val="95000"/>
                  </a:scheme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l" eaLnBrk="1" hangingPunct="1">
                <a:spcBef>
                  <a:spcPct val="0"/>
                </a:spcBef>
                <a:defRPr/>
              </a:pPr>
              <a:endParaRPr lang="de-DE" sz="1800" dirty="0">
                <a:solidFill>
                  <a:srgbClr val="0D4389"/>
                </a:solidFill>
                <a:latin typeface="Calibri"/>
                <a:ea typeface="Geneva" charset="0"/>
                <a:cs typeface="Geneva" charset="0"/>
              </a:endParaRPr>
            </a:p>
          </p:txBody>
        </p:sp>
        <p:sp>
          <p:nvSpPr>
            <p:cNvPr id="15" name="Abgerundetes Rechteck 14"/>
            <p:cNvSpPr/>
            <p:nvPr userDrawn="1"/>
          </p:nvSpPr>
          <p:spPr bwMode="auto">
            <a:xfrm>
              <a:off x="8085138" y="2905125"/>
              <a:ext cx="1058862" cy="1008063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bg2"/>
                </a:gs>
                <a:gs pos="100000">
                  <a:schemeClr val="bg1">
                    <a:lumMod val="95000"/>
                  </a:scheme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l" eaLnBrk="1" hangingPunct="1">
                <a:spcBef>
                  <a:spcPct val="0"/>
                </a:spcBef>
                <a:defRPr/>
              </a:pPr>
              <a:endParaRPr lang="de-DE" sz="1800" dirty="0">
                <a:solidFill>
                  <a:srgbClr val="0D4389"/>
                </a:solidFill>
                <a:latin typeface="Calibri"/>
                <a:ea typeface="Geneva" charset="0"/>
                <a:cs typeface="Geneva" charset="0"/>
              </a:endParaRPr>
            </a:p>
          </p:txBody>
        </p:sp>
      </p:grpSp>
      <p:pic>
        <p:nvPicPr>
          <p:cNvPr id="13" name="Bild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000" y="2635250"/>
            <a:ext cx="1998663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2516" name="Rectangle 4"/>
          <p:cNvSpPr>
            <a:spLocks noGrp="1" noChangeArrowheads="1"/>
          </p:cNvSpPr>
          <p:nvPr userDrawn="1">
            <p:ph type="ctrTitle"/>
          </p:nvPr>
        </p:nvSpPr>
        <p:spPr>
          <a:xfrm>
            <a:off x="4064000" y="3686483"/>
            <a:ext cx="4540448" cy="950517"/>
          </a:xfrm>
        </p:spPr>
        <p:txBody>
          <a:bodyPr/>
          <a:lstStyle>
            <a:lvl1pPr>
              <a:defRPr sz="3400" b="0" i="0" spc="30">
                <a:solidFill>
                  <a:schemeClr val="bg1"/>
                </a:solidFill>
                <a:latin typeface="+mj-lt"/>
                <a:cs typeface="Cambria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92517" name="Rectangle 5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4064000" y="4871403"/>
            <a:ext cx="4540448" cy="287258"/>
          </a:xfrm>
        </p:spPr>
        <p:txBody>
          <a:bodyPr/>
          <a:lstStyle>
            <a:lvl1pPr marL="0" indent="0">
              <a:buFont typeface="Times" charset="0"/>
              <a:buNone/>
              <a:defRPr>
                <a:solidFill>
                  <a:schemeClr val="bg2">
                    <a:lumMod val="90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02471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0227802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9719103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81941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42612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efaul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Grp="1" noChangeArrowheads="1"/>
          </p:cNvSpPr>
          <p:nvPr>
            <p:ph idx="11" hasCustomPrompt="1"/>
          </p:nvPr>
        </p:nvSpPr>
        <p:spPr bwMode="auto">
          <a:xfrm>
            <a:off x="522000" y="1519237"/>
            <a:ext cx="8136000" cy="487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0" marR="0" indent="0" algn="l" defTabSz="914400" rtl="0" eaLnBrk="1" fontAlgn="base" latinLnBrk="0" hangingPunct="1">
              <a:lnSpc>
                <a:spcPts val="2200"/>
              </a:lnSpc>
              <a:spcBef>
                <a:spcPts val="900"/>
              </a:spcBef>
              <a:spcAft>
                <a:spcPct val="0"/>
              </a:spcAft>
              <a:buClr>
                <a:srgbClr val="005BB9"/>
              </a:buClr>
              <a:buSzPct val="100000"/>
              <a:buFont typeface="Arial" charset="0"/>
              <a:buNone/>
              <a:tabLst/>
              <a:defRPr sz="18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0"/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ext 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Headline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60057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idx="11" hasCustomPrompt="1"/>
          </p:nvPr>
        </p:nvSpPr>
        <p:spPr bwMode="auto">
          <a:xfrm>
            <a:off x="522000" y="1512000"/>
            <a:ext cx="8136000" cy="48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tIns="0"/>
          <a:lstStyle>
            <a:lvl1pPr marL="174625" indent="-174625">
              <a:buFont typeface="Arial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 marL="363538" indent="-174625">
              <a:buFont typeface="Arial" pitchFamily="34" charset="0"/>
              <a:buChar char="•"/>
              <a:defRPr sz="1800">
                <a:solidFill>
                  <a:schemeClr val="tx2"/>
                </a:solidFill>
              </a:defRPr>
            </a:lvl2pPr>
            <a:lvl3pPr marL="538163" indent="-174625">
              <a:buFont typeface="Arial" pitchFamily="34" charset="0"/>
              <a:buChar char="•"/>
              <a:defRPr sz="1800" baseline="0">
                <a:solidFill>
                  <a:schemeClr val="tx2"/>
                </a:solidFill>
              </a:defRPr>
            </a:lvl3pPr>
            <a:lvl4pPr marL="712788" indent="-174625">
              <a:buFont typeface="Arial" pitchFamily="34" charset="0"/>
              <a:buChar char="•"/>
              <a:defRPr sz="1800" baseline="0">
                <a:solidFill>
                  <a:schemeClr val="tx2"/>
                </a:solidFill>
              </a:defRPr>
            </a:lvl4pPr>
            <a:lvl5pPr marL="901700" indent="-174625">
              <a:buFont typeface="Arial" pitchFamily="34" charset="0"/>
              <a:buChar char="•"/>
              <a:defRPr sz="18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</a:t>
            </a:r>
            <a:r>
              <a:rPr lang="de-DE" dirty="0" err="1" smtClean="0"/>
              <a:t>bulleted</a:t>
            </a:r>
            <a:r>
              <a:rPr lang="de-DE" dirty="0" smtClean="0"/>
              <a:t> </a:t>
            </a:r>
            <a:r>
              <a:rPr lang="de-DE" dirty="0" err="1" smtClean="0"/>
              <a:t>list</a:t>
            </a:r>
            <a:endParaRPr lang="de-DE" dirty="0" smtClean="0"/>
          </a:p>
          <a:p>
            <a:pPr lvl="1"/>
            <a:r>
              <a:rPr lang="de-DE" dirty="0" smtClean="0"/>
              <a:t>List </a:t>
            </a:r>
            <a:r>
              <a:rPr lang="de-DE" dirty="0" err="1" smtClean="0"/>
              <a:t>level</a:t>
            </a:r>
            <a:r>
              <a:rPr lang="de-DE" dirty="0" smtClean="0"/>
              <a:t> 2</a:t>
            </a:r>
          </a:p>
          <a:p>
            <a:pPr lvl="2"/>
            <a:r>
              <a:rPr lang="de-DE" dirty="0" smtClean="0"/>
              <a:t>List </a:t>
            </a:r>
            <a:r>
              <a:rPr lang="de-DE" dirty="0" err="1" smtClean="0"/>
              <a:t>level</a:t>
            </a:r>
            <a:r>
              <a:rPr lang="de-DE" dirty="0" smtClean="0"/>
              <a:t> 3</a:t>
            </a:r>
          </a:p>
          <a:p>
            <a:pPr lvl="3"/>
            <a:r>
              <a:rPr lang="de-DE" dirty="0" smtClean="0"/>
              <a:t>List </a:t>
            </a:r>
            <a:r>
              <a:rPr lang="de-DE" dirty="0" err="1" smtClean="0"/>
              <a:t>level</a:t>
            </a:r>
            <a:r>
              <a:rPr lang="de-DE" dirty="0" smtClean="0"/>
              <a:t> 4</a:t>
            </a:r>
          </a:p>
          <a:p>
            <a:pPr lvl="4"/>
            <a:r>
              <a:rPr lang="de-DE" dirty="0" smtClean="0"/>
              <a:t>List </a:t>
            </a:r>
            <a:r>
              <a:rPr lang="de-DE" dirty="0" err="1" smtClean="0"/>
              <a:t>level</a:t>
            </a:r>
            <a:r>
              <a:rPr lang="de-DE" dirty="0" smtClean="0"/>
              <a:t> 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2792597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Content Placeholder 6"/>
          <p:cNvSpPr>
            <a:spLocks noGrp="1" noChangeArrowheads="1"/>
          </p:cNvSpPr>
          <p:nvPr>
            <p:ph idx="11" hasCustomPrompt="1"/>
          </p:nvPr>
        </p:nvSpPr>
        <p:spPr bwMode="auto">
          <a:xfrm>
            <a:off x="522000" y="1512000"/>
            <a:ext cx="396000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idx="12" hasCustomPrompt="1"/>
          </p:nvPr>
        </p:nvSpPr>
        <p:spPr bwMode="auto">
          <a:xfrm>
            <a:off x="4680000" y="1512000"/>
            <a:ext cx="396000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4572475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522000" y="1512000"/>
            <a:ext cx="3960000" cy="287258"/>
          </a:xfrm>
        </p:spPr>
        <p:txBody>
          <a:bodyPr/>
          <a:lstStyle>
            <a:lvl1pPr marL="0" indent="0">
              <a:buNone/>
              <a:defRPr sz="16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Headline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522000" y="1944000"/>
            <a:ext cx="3960000" cy="2160000"/>
          </a:xfrm>
        </p:spPr>
        <p:txBody>
          <a:bodyPr/>
          <a:lstStyle>
            <a:lvl1pPr marL="177800" indent="-177800">
              <a:lnSpc>
                <a:spcPct val="100000"/>
              </a:lnSpc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1600">
                <a:solidFill>
                  <a:schemeClr val="tx2"/>
                </a:solidFill>
              </a:defRPr>
            </a:lvl1pPr>
            <a:lvl2pPr marL="371475" indent="-179388">
              <a:lnSpc>
                <a:spcPct val="100000"/>
              </a:lnSpc>
              <a:buClr>
                <a:schemeClr val="tx2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600">
                <a:solidFill>
                  <a:schemeClr val="tx2"/>
                </a:solidFill>
              </a:defRPr>
            </a:lvl2pPr>
            <a:lvl3pPr marL="563563" indent="-190500">
              <a:lnSpc>
                <a:spcPct val="100000"/>
              </a:lnSpc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1600">
                <a:solidFill>
                  <a:schemeClr val="tx2"/>
                </a:solidFill>
              </a:defRPr>
            </a:lvl3pPr>
            <a:lvl4pPr marL="760413" indent="-195263">
              <a:lnSpc>
                <a:spcPct val="100000"/>
              </a:lnSpc>
              <a:buClr>
                <a:schemeClr val="tx2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 marL="941388" indent="-174625">
              <a:lnSpc>
                <a:spcPct val="100000"/>
              </a:lnSpc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</a:t>
            </a:r>
            <a:r>
              <a:rPr lang="de-DE" dirty="0" err="1" smtClean="0"/>
              <a:t>bulleted</a:t>
            </a:r>
            <a:r>
              <a:rPr lang="de-DE" dirty="0" smtClean="0"/>
              <a:t> </a:t>
            </a:r>
            <a:r>
              <a:rPr lang="de-DE" dirty="0" err="1" smtClean="0"/>
              <a:t>list</a:t>
            </a:r>
            <a:endParaRPr lang="de-DE" dirty="0" smtClean="0"/>
          </a:p>
          <a:p>
            <a:pPr lvl="1"/>
            <a:r>
              <a:rPr lang="de-DE" dirty="0" smtClean="0"/>
              <a:t>List </a:t>
            </a:r>
            <a:r>
              <a:rPr lang="de-DE" dirty="0" err="1" smtClean="0"/>
              <a:t>level</a:t>
            </a:r>
            <a:r>
              <a:rPr lang="de-DE" dirty="0" smtClean="0"/>
              <a:t> 2</a:t>
            </a:r>
          </a:p>
          <a:p>
            <a:pPr lvl="2"/>
            <a:r>
              <a:rPr lang="de-DE" dirty="0" smtClean="0"/>
              <a:t>List </a:t>
            </a:r>
            <a:r>
              <a:rPr lang="de-DE" dirty="0" err="1" smtClean="0"/>
              <a:t>level</a:t>
            </a:r>
            <a:r>
              <a:rPr lang="de-DE" dirty="0" smtClean="0"/>
              <a:t> 3</a:t>
            </a:r>
          </a:p>
          <a:p>
            <a:pPr lvl="3"/>
            <a:r>
              <a:rPr lang="de-DE" dirty="0" smtClean="0"/>
              <a:t>List </a:t>
            </a:r>
            <a:r>
              <a:rPr lang="de-DE" dirty="0" err="1" smtClean="0"/>
              <a:t>level</a:t>
            </a:r>
            <a:r>
              <a:rPr lang="de-DE" dirty="0" smtClean="0"/>
              <a:t> 4</a:t>
            </a:r>
          </a:p>
          <a:p>
            <a:pPr lvl="4"/>
            <a:r>
              <a:rPr lang="de-DE" dirty="0" smtClean="0"/>
              <a:t>List </a:t>
            </a:r>
            <a:r>
              <a:rPr lang="de-DE" dirty="0" err="1" smtClean="0"/>
              <a:t>level</a:t>
            </a:r>
            <a:r>
              <a:rPr lang="de-DE" dirty="0" smtClean="0"/>
              <a:t> 5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80000" y="1512000"/>
            <a:ext cx="3960000" cy="287258"/>
          </a:xfrm>
        </p:spPr>
        <p:txBody>
          <a:bodyPr/>
          <a:lstStyle>
            <a:lvl1pPr marL="0" indent="0">
              <a:buNone/>
              <a:defRPr sz="16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Headline</a:t>
            </a:r>
          </a:p>
        </p:txBody>
      </p:sp>
      <p:sp>
        <p:nvSpPr>
          <p:cNvPr id="6" name="Inhaltsplatzhalter 3"/>
          <p:cNvSpPr>
            <a:spLocks noGrp="1"/>
          </p:cNvSpPr>
          <p:nvPr>
            <p:ph sz="half" idx="10" hasCustomPrompt="1"/>
          </p:nvPr>
        </p:nvSpPr>
        <p:spPr>
          <a:xfrm>
            <a:off x="4680000" y="1944000"/>
            <a:ext cx="3960000" cy="2160000"/>
          </a:xfrm>
        </p:spPr>
        <p:txBody>
          <a:bodyPr/>
          <a:lstStyle>
            <a:lvl1pPr marL="177800" indent="-177800">
              <a:lnSpc>
                <a:spcPct val="100000"/>
              </a:lnSpc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1600">
                <a:solidFill>
                  <a:schemeClr val="tx2"/>
                </a:solidFill>
              </a:defRPr>
            </a:lvl1pPr>
            <a:lvl2pPr marL="371475" indent="-179388">
              <a:lnSpc>
                <a:spcPct val="100000"/>
              </a:lnSpc>
              <a:buClr>
                <a:schemeClr val="tx2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600">
                <a:solidFill>
                  <a:schemeClr val="tx2"/>
                </a:solidFill>
              </a:defRPr>
            </a:lvl2pPr>
            <a:lvl3pPr marL="563563" indent="-190500">
              <a:lnSpc>
                <a:spcPct val="100000"/>
              </a:lnSpc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1600">
                <a:solidFill>
                  <a:schemeClr val="tx2"/>
                </a:solidFill>
              </a:defRPr>
            </a:lvl3pPr>
            <a:lvl4pPr marL="760413" indent="-195263">
              <a:lnSpc>
                <a:spcPct val="100000"/>
              </a:lnSpc>
              <a:buClr>
                <a:schemeClr val="tx2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 marL="941388" indent="-174625">
              <a:lnSpc>
                <a:spcPct val="100000"/>
              </a:lnSpc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</a:t>
            </a:r>
            <a:r>
              <a:rPr lang="de-DE" dirty="0" err="1" smtClean="0"/>
              <a:t>bulleted</a:t>
            </a:r>
            <a:r>
              <a:rPr lang="de-DE" dirty="0" smtClean="0"/>
              <a:t> </a:t>
            </a:r>
            <a:r>
              <a:rPr lang="de-DE" dirty="0" err="1" smtClean="0"/>
              <a:t>list</a:t>
            </a:r>
            <a:endParaRPr lang="de-DE" dirty="0" smtClean="0"/>
          </a:p>
          <a:p>
            <a:pPr lvl="1"/>
            <a:r>
              <a:rPr lang="de-DE" dirty="0" smtClean="0"/>
              <a:t>List </a:t>
            </a:r>
            <a:r>
              <a:rPr lang="de-DE" dirty="0" err="1" smtClean="0"/>
              <a:t>level</a:t>
            </a:r>
            <a:r>
              <a:rPr lang="de-DE" dirty="0" smtClean="0"/>
              <a:t> 2</a:t>
            </a:r>
          </a:p>
          <a:p>
            <a:pPr lvl="2"/>
            <a:r>
              <a:rPr lang="de-DE" dirty="0" smtClean="0"/>
              <a:t>List </a:t>
            </a:r>
            <a:r>
              <a:rPr lang="de-DE" dirty="0" err="1" smtClean="0"/>
              <a:t>level</a:t>
            </a:r>
            <a:r>
              <a:rPr lang="de-DE" dirty="0" smtClean="0"/>
              <a:t> 3</a:t>
            </a:r>
          </a:p>
          <a:p>
            <a:pPr lvl="3"/>
            <a:r>
              <a:rPr lang="de-DE" dirty="0" smtClean="0"/>
              <a:t>List </a:t>
            </a:r>
            <a:r>
              <a:rPr lang="de-DE" dirty="0" err="1" smtClean="0"/>
              <a:t>level</a:t>
            </a:r>
            <a:r>
              <a:rPr lang="de-DE" dirty="0" smtClean="0"/>
              <a:t> 4</a:t>
            </a:r>
          </a:p>
          <a:p>
            <a:pPr lvl="4"/>
            <a:r>
              <a:rPr lang="de-DE" dirty="0" smtClean="0"/>
              <a:t>List </a:t>
            </a:r>
            <a:r>
              <a:rPr lang="de-DE" dirty="0" err="1" smtClean="0"/>
              <a:t>level</a:t>
            </a:r>
            <a:r>
              <a:rPr lang="de-DE" dirty="0" smtClean="0"/>
              <a:t> 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395577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Content Placeholder 5"/>
          <p:cNvSpPr>
            <a:spLocks noGrp="1"/>
          </p:cNvSpPr>
          <p:nvPr>
            <p:ph sz="quarter" idx="10"/>
          </p:nvPr>
        </p:nvSpPr>
        <p:spPr>
          <a:xfrm>
            <a:off x="520700" y="1519239"/>
            <a:ext cx="8154988" cy="4160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5438641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520700" y="1519238"/>
            <a:ext cx="8154988" cy="4879975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82319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8774804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 hasCustomPrompt="1"/>
          </p:nvPr>
        </p:nvSpPr>
        <p:spPr>
          <a:xfrm>
            <a:off x="3635897" y="2996952"/>
            <a:ext cx="1800200" cy="504056"/>
          </a:xfrm>
        </p:spPr>
        <p:txBody>
          <a:bodyPr/>
          <a:lstStyle>
            <a:lvl1pPr>
              <a:defRPr sz="3000">
                <a:solidFill>
                  <a:srgbClr val="999999"/>
                </a:solidFill>
              </a:defRPr>
            </a:lvl1pPr>
          </a:lstStyle>
          <a:p>
            <a:r>
              <a:rPr lang="de-DE" dirty="0" smtClean="0">
                <a:latin typeface="Calibri" charset="0"/>
                <a:ea typeface="Calibri" charset="0"/>
              </a:rPr>
              <a:t>Basic </a:t>
            </a:r>
            <a:r>
              <a:rPr lang="de-DE" dirty="0" err="1" smtClean="0">
                <a:latin typeface="Calibri" charset="0"/>
                <a:ea typeface="Calibri" charset="0"/>
              </a:rPr>
              <a:t>Grid</a:t>
            </a:r>
            <a:endParaRPr lang="de-DE" dirty="0">
              <a:latin typeface="Calibri" charset="0"/>
              <a:ea typeface="Calibri" charset="0"/>
            </a:endParaRPr>
          </a:p>
        </p:txBody>
      </p:sp>
      <p:grpSp>
        <p:nvGrpSpPr>
          <p:cNvPr id="4" name="Gruppierung 26"/>
          <p:cNvGrpSpPr/>
          <p:nvPr userDrawn="1"/>
        </p:nvGrpSpPr>
        <p:grpSpPr>
          <a:xfrm>
            <a:off x="503999" y="908720"/>
            <a:ext cx="8172000" cy="5974680"/>
            <a:chOff x="539552" y="908720"/>
            <a:chExt cx="8157581" cy="5974680"/>
          </a:xfrm>
        </p:grpSpPr>
        <p:cxnSp>
          <p:nvCxnSpPr>
            <p:cNvPr id="5" name="Gerade Verbindung 8"/>
            <p:cNvCxnSpPr>
              <a:cxnSpLocks noChangeShapeType="1"/>
            </p:cNvCxnSpPr>
            <p:nvPr/>
          </p:nvCxnSpPr>
          <p:spPr bwMode="auto">
            <a:xfrm>
              <a:off x="546755" y="927770"/>
              <a:ext cx="0" cy="594928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" name="Gerade Verbindung 9"/>
            <p:cNvCxnSpPr>
              <a:cxnSpLocks noChangeShapeType="1"/>
            </p:cNvCxnSpPr>
            <p:nvPr/>
          </p:nvCxnSpPr>
          <p:spPr bwMode="auto">
            <a:xfrm>
              <a:off x="8690163" y="908720"/>
              <a:ext cx="0" cy="597468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Gerade Verbindung 6"/>
            <p:cNvCxnSpPr>
              <a:cxnSpLocks noChangeShapeType="1"/>
            </p:cNvCxnSpPr>
            <p:nvPr/>
          </p:nvCxnSpPr>
          <p:spPr bwMode="auto">
            <a:xfrm>
              <a:off x="553105" y="1162099"/>
              <a:ext cx="8143200" cy="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Gerade Verbindung 7"/>
            <p:cNvCxnSpPr>
              <a:cxnSpLocks noChangeShapeType="1"/>
            </p:cNvCxnSpPr>
            <p:nvPr/>
          </p:nvCxnSpPr>
          <p:spPr bwMode="auto">
            <a:xfrm flipV="1">
              <a:off x="539552" y="912813"/>
              <a:ext cx="8157581" cy="16623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Gerade Verbindung 12"/>
            <p:cNvCxnSpPr>
              <a:cxnSpLocks noChangeShapeType="1"/>
            </p:cNvCxnSpPr>
            <p:nvPr userDrawn="1"/>
          </p:nvCxnSpPr>
          <p:spPr bwMode="auto">
            <a:xfrm>
              <a:off x="557521" y="6390000"/>
              <a:ext cx="8129433" cy="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Gerade Verbindung 12"/>
            <p:cNvCxnSpPr>
              <a:cxnSpLocks noChangeShapeType="1"/>
            </p:cNvCxnSpPr>
            <p:nvPr userDrawn="1"/>
          </p:nvCxnSpPr>
          <p:spPr bwMode="auto">
            <a:xfrm>
              <a:off x="546935" y="1514320"/>
              <a:ext cx="8143200" cy="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180223043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2.emf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hyperlink" Target="http://tinyurl.com/SpringerRuMed" TargetMode="Externa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20700" y="918000"/>
            <a:ext cx="8155238" cy="30469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Headline</a:t>
            </a:r>
            <a:endParaRPr lang="de-DE" dirty="0"/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0700" y="1512000"/>
            <a:ext cx="8155238" cy="48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200"/>
              </a:lnSpc>
              <a:spcBef>
                <a:spcPts val="900"/>
              </a:spcBef>
              <a:spcAft>
                <a:spcPct val="0"/>
              </a:spcAft>
              <a:buClr>
                <a:srgbClr val="005BB9"/>
              </a:buClr>
              <a:buSzPct val="100000"/>
              <a:buFont typeface="Arial" charset="0"/>
              <a:buNone/>
              <a:tabLst/>
              <a:defRPr/>
            </a:pPr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ts val="2200"/>
              </a:lnSpc>
              <a:spcBef>
                <a:spcPts val="900"/>
              </a:spcBef>
              <a:spcAft>
                <a:spcPct val="0"/>
              </a:spcAft>
              <a:buClr>
                <a:srgbClr val="005BB9"/>
              </a:buClr>
              <a:buSzPct val="100000"/>
              <a:buFont typeface="Arial" charset="0"/>
              <a:buNone/>
              <a:tabLst/>
              <a:defRPr/>
            </a:pP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t</a:t>
            </a:r>
            <a:r>
              <a:rPr lang="de-DE" dirty="0" err="1" smtClean="0"/>
              <a:t>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</a:p>
        </p:txBody>
      </p:sp>
      <p:pic>
        <p:nvPicPr>
          <p:cNvPr id="8" name="Bild 1" descr="Kopfbalken.png"/>
          <p:cNvPicPr>
            <a:picLocks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35" y="0"/>
            <a:ext cx="8940165" cy="612000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22000" y="212400"/>
            <a:ext cx="2592388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180000" rIns="0" bIns="36000" anchor="ctr"/>
          <a:lstStyle/>
          <a:p>
            <a:pPr algn="l">
              <a:spcBef>
                <a:spcPct val="0"/>
              </a:spcBef>
            </a:pPr>
            <a:r>
              <a:rPr lang="en-US" sz="900" noProof="0" dirty="0" smtClean="0">
                <a:solidFill>
                  <a:schemeClr val="accent4"/>
                </a:solidFill>
                <a:latin typeface="Calibri" charset="0"/>
                <a:cs typeface="Calibri" charset="0"/>
              </a:rPr>
              <a:t>Title of the Presentation | </a:t>
            </a:r>
            <a:fld id="{A1A0AA79-7A1D-9248-9DC2-6DAA7CB659D3}" type="datetime1">
              <a:rPr lang="en-US" sz="900" noProof="0" smtClean="0">
                <a:solidFill>
                  <a:schemeClr val="accent4"/>
                </a:solidFill>
                <a:latin typeface="Calibri" charset="0"/>
                <a:cs typeface="Calibri" charset="0"/>
              </a:rPr>
              <a:pPr algn="l">
                <a:spcBef>
                  <a:spcPct val="0"/>
                </a:spcBef>
              </a:pPr>
              <a:t>9/25/2014</a:t>
            </a:fld>
            <a:r>
              <a:rPr lang="en-US" sz="900" noProof="0" dirty="0" smtClean="0">
                <a:solidFill>
                  <a:schemeClr val="accent4"/>
                </a:solidFill>
                <a:latin typeface="Calibri" charset="0"/>
                <a:cs typeface="Calibri" charset="0"/>
              </a:rPr>
              <a:t> | </a:t>
            </a:r>
            <a:fld id="{DC98D910-DD3F-4044-BE0F-F09D484DEDD5}" type="slidenum">
              <a:rPr lang="en-US" sz="900" noProof="0" smtClean="0">
                <a:solidFill>
                  <a:schemeClr val="accent4"/>
                </a:solidFill>
                <a:latin typeface="Calibri" charset="0"/>
                <a:cs typeface="Calibri" charset="0"/>
              </a:rPr>
              <a:pPr algn="l">
                <a:spcBef>
                  <a:spcPct val="0"/>
                </a:spcBef>
              </a:pPr>
              <a:t>‹#›</a:t>
            </a:fld>
            <a:endParaRPr lang="en-US" sz="900" noProof="0" dirty="0" smtClean="0">
              <a:solidFill>
                <a:schemeClr val="accent4"/>
              </a:solidFill>
              <a:latin typeface="Calibri" charset="0"/>
              <a:cs typeface="Calibri" charset="0"/>
            </a:endParaRPr>
          </a:p>
          <a:p>
            <a:pPr algn="l">
              <a:spcBef>
                <a:spcPct val="0"/>
              </a:spcBef>
            </a:pPr>
            <a:endParaRPr lang="de-DE" sz="900" b="1" dirty="0">
              <a:latin typeface="Calibri" charset="0"/>
              <a:cs typeface="Geneva" charset="0"/>
            </a:endParaRPr>
          </a:p>
        </p:txBody>
      </p:sp>
      <p:sp>
        <p:nvSpPr>
          <p:cNvPr id="13" name="Abgerundetes Rechteck 8"/>
          <p:cNvSpPr/>
          <p:nvPr/>
        </p:nvSpPr>
        <p:spPr bwMode="auto">
          <a:xfrm flipV="1">
            <a:off x="0" y="0"/>
            <a:ext cx="180000" cy="612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">
                <a:schemeClr val="accent2"/>
              </a:gs>
              <a:gs pos="100000">
                <a:schemeClr val="accent1"/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de-DE" dirty="0">
              <a:ln>
                <a:noFill/>
              </a:ln>
              <a:latin typeface="Calibri"/>
              <a:ea typeface="Geneva" charset="0"/>
              <a:cs typeface="Geneva" charset="0"/>
            </a:endParaRPr>
          </a:p>
        </p:txBody>
      </p:sp>
      <p:cxnSp>
        <p:nvCxnSpPr>
          <p:cNvPr id="12" name="Gerade Verbindung 11"/>
          <p:cNvCxnSpPr/>
          <p:nvPr userDrawn="1"/>
        </p:nvCxnSpPr>
        <p:spPr bwMode="auto">
          <a:xfrm>
            <a:off x="6868675" y="115888"/>
            <a:ext cx="0" cy="360362"/>
          </a:xfrm>
          <a:prstGeom prst="line">
            <a:avLst/>
          </a:prstGeom>
          <a:solidFill>
            <a:srgbClr val="D1DDE9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Bild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6350" y="150813"/>
            <a:ext cx="101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54" r:id="rId1"/>
    <p:sldLayoutId id="2147485156" r:id="rId2"/>
    <p:sldLayoutId id="2147485164" r:id="rId3"/>
    <p:sldLayoutId id="2147485165" r:id="rId4"/>
    <p:sldLayoutId id="2147485166" r:id="rId5"/>
    <p:sldLayoutId id="2147485167" r:id="rId6"/>
    <p:sldLayoutId id="2147485168" r:id="rId7"/>
    <p:sldLayoutId id="2147485169" r:id="rId8"/>
    <p:sldLayoutId id="2147485170" r:id="rId9"/>
    <p:sldLayoutId id="2147485172" r:id="rId10"/>
    <p:sldLayoutId id="2147485173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00468A"/>
          </a:solidFill>
          <a:latin typeface="+mj-lt"/>
          <a:ea typeface="Calibri"/>
          <a:cs typeface="Lucida San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9pPr>
    </p:titleStyle>
    <p:bodyStyle>
      <a:lvl1pPr marL="0" marR="0" indent="0" algn="l" defTabSz="914400" rtl="0" eaLnBrk="1" fontAlgn="base" latinLnBrk="0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None/>
        <a:tabLst/>
        <a:defRPr lang="de-DE" sz="1800" baseline="0">
          <a:solidFill>
            <a:schemeClr val="tx2"/>
          </a:solidFill>
          <a:latin typeface="Calibri"/>
          <a:ea typeface="ヒラギノ角ゴ Pro W3" pitchFamily="-65" charset="-128"/>
          <a:cs typeface="ヒラギノ角ゴ Pro W3" pitchFamily="-65" charset="-128"/>
        </a:defRPr>
      </a:lvl1pPr>
      <a:lvl2pPr marL="0" indent="0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None/>
        <a:defRPr lang="de-DE" sz="1800" dirty="0">
          <a:solidFill>
            <a:schemeClr val="tx2"/>
          </a:solidFill>
          <a:latin typeface="Calibri"/>
          <a:ea typeface="ヒラギノ角ゴ Pro W3" charset="-128"/>
          <a:cs typeface="ヒラギノ角ゴ Pro W3" charset="0"/>
        </a:defRPr>
      </a:lvl2pPr>
      <a:lvl3pPr marL="0" indent="0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None/>
        <a:defRPr lang="de-DE" sz="1800" dirty="0">
          <a:solidFill>
            <a:schemeClr val="tx2"/>
          </a:solidFill>
          <a:latin typeface="Calibri"/>
          <a:ea typeface="ＭＳ Ｐゴシック" charset="0"/>
          <a:cs typeface="Geneva" charset="-128"/>
        </a:defRPr>
      </a:lvl3pPr>
      <a:lvl4pPr marL="0" indent="0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None/>
        <a:defRPr lang="de-DE" sz="1800" dirty="0">
          <a:solidFill>
            <a:schemeClr val="tx2"/>
          </a:solidFill>
          <a:latin typeface="Calibri"/>
          <a:ea typeface="Geneva" charset="-128"/>
          <a:cs typeface="Geneva" charset="0"/>
        </a:defRPr>
      </a:lvl4pPr>
      <a:lvl5pPr marL="0" indent="0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None/>
        <a:defRPr lang="de-DE" sz="1800" dirty="0">
          <a:solidFill>
            <a:schemeClr val="tx2"/>
          </a:solidFill>
          <a:latin typeface="Calibri"/>
          <a:ea typeface="Geneva" charset="-128"/>
          <a:cs typeface="Geneva" charset="0"/>
        </a:defRPr>
      </a:lvl5pPr>
      <a:lvl6pPr marL="13985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6pPr>
      <a:lvl7pPr marL="18557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7pPr>
      <a:lvl8pPr marL="23129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8pPr>
      <a:lvl9pPr marL="27701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Kopfbalken.png"/>
          <p:cNvPicPr>
            <a:picLocks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835" y="0"/>
            <a:ext cx="8940165" cy="612000"/>
          </a:xfrm>
          <a:prstGeom prst="rect">
            <a:avLst/>
          </a:prstGeom>
        </p:spPr>
      </p:pic>
      <p:sp>
        <p:nvSpPr>
          <p:cNvPr id="15" name="Abgerundetes Rechteck 14"/>
          <p:cNvSpPr/>
          <p:nvPr userDrawn="1"/>
        </p:nvSpPr>
        <p:spPr bwMode="auto">
          <a:xfrm flipV="1">
            <a:off x="0" y="0"/>
            <a:ext cx="180000" cy="612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23000">
                <a:schemeClr val="accent2"/>
              </a:gs>
              <a:gs pos="100000">
                <a:schemeClr val="tx2">
                  <a:lumMod val="90000"/>
                  <a:lumOff val="10000"/>
                </a:schemeClr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 algn="l" eaLnBrk="1" hangingPunct="1">
              <a:spcBef>
                <a:spcPct val="0"/>
              </a:spcBef>
              <a:defRPr/>
            </a:pPr>
            <a:endParaRPr lang="de-DE" sz="1800" dirty="0">
              <a:solidFill>
                <a:srgbClr val="0D4389"/>
              </a:solidFill>
              <a:latin typeface="Calibri"/>
              <a:ea typeface="Geneva" charset="0"/>
              <a:cs typeface="Geneva" charset="0"/>
            </a:endParaRPr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23875" y="816123"/>
            <a:ext cx="8135937" cy="39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3875" y="1439863"/>
            <a:ext cx="8135938" cy="223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539552" y="210736"/>
            <a:ext cx="565343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180000" rIns="0" bIns="36000" anchor="ctr"/>
          <a:lstStyle/>
          <a:p>
            <a:pPr algn="l" eaLnBrk="1" hangingPunct="1">
              <a:spcBef>
                <a:spcPct val="0"/>
              </a:spcBef>
              <a:defRPr/>
            </a:pPr>
            <a:r>
              <a:rPr lang="de-DE" sz="900" dirty="0" smtClean="0">
                <a:solidFill>
                  <a:srgbClr val="A6A6A6"/>
                </a:solidFill>
                <a:latin typeface="Calibri" charset="0"/>
                <a:cs typeface="Calibri" charset="0"/>
              </a:rPr>
              <a:t>Springer </a:t>
            </a:r>
            <a:r>
              <a:rPr lang="de-DE" sz="900" dirty="0" err="1" smtClean="0">
                <a:solidFill>
                  <a:srgbClr val="A6A6A6"/>
                </a:solidFill>
                <a:latin typeface="Calibri" charset="0"/>
                <a:cs typeface="Calibri" charset="0"/>
              </a:rPr>
              <a:t>Author</a:t>
            </a:r>
            <a:r>
              <a:rPr lang="de-DE" sz="900" dirty="0" smtClean="0">
                <a:solidFill>
                  <a:srgbClr val="A6A6A6"/>
                </a:solidFill>
                <a:latin typeface="Calibri" charset="0"/>
                <a:cs typeface="Calibri" charset="0"/>
              </a:rPr>
              <a:t> </a:t>
            </a:r>
            <a:r>
              <a:rPr lang="de-DE" sz="900" dirty="0" err="1" smtClean="0">
                <a:solidFill>
                  <a:srgbClr val="A6A6A6"/>
                </a:solidFill>
                <a:latin typeface="Calibri" charset="0"/>
                <a:cs typeface="Calibri" charset="0"/>
              </a:rPr>
              <a:t>Academy</a:t>
            </a:r>
            <a:r>
              <a:rPr lang="de-DE" sz="900" dirty="0" smtClean="0">
                <a:solidFill>
                  <a:srgbClr val="A6A6A6"/>
                </a:solidFill>
                <a:latin typeface="Calibri" charset="0"/>
                <a:cs typeface="Calibri" charset="0"/>
              </a:rPr>
              <a:t> | </a:t>
            </a:r>
            <a:fld id="{A1A0AA79-7A1D-9248-9DC2-6DAA7CB659D3}" type="datetime1">
              <a:rPr lang="de-DE" sz="900" smtClean="0">
                <a:solidFill>
                  <a:srgbClr val="A6A6A6"/>
                </a:solidFill>
                <a:latin typeface="Calibri" charset="0"/>
                <a:cs typeface="Calibri" charset="0"/>
              </a:rPr>
              <a:pPr algn="l" eaLnBrk="1" hangingPunct="1">
                <a:spcBef>
                  <a:spcPct val="0"/>
                </a:spcBef>
                <a:defRPr/>
              </a:pPr>
              <a:t>25.09.2014</a:t>
            </a:fld>
            <a:r>
              <a:rPr lang="de-DE" sz="900" dirty="0" smtClean="0">
                <a:solidFill>
                  <a:srgbClr val="A6A6A6"/>
                </a:solidFill>
                <a:latin typeface="Calibri" charset="0"/>
                <a:cs typeface="Calibri" charset="0"/>
              </a:rPr>
              <a:t> | </a:t>
            </a:r>
            <a:fld id="{DC98D910-DD3F-4044-BE0F-F09D484DEDD5}" type="slidenum">
              <a:rPr lang="de-DE" sz="900" smtClean="0">
                <a:solidFill>
                  <a:srgbClr val="A6A6A6"/>
                </a:solidFill>
                <a:latin typeface="Calibri" charset="0"/>
                <a:cs typeface="Calibri" charset="0"/>
              </a:rPr>
              <a:pPr algn="l" eaLnBrk="1" hangingPunct="1">
                <a:spcBef>
                  <a:spcPct val="0"/>
                </a:spcBef>
                <a:defRPr/>
              </a:pPr>
              <a:t>‹#›</a:t>
            </a:fld>
            <a:r>
              <a:rPr lang="ru-RU" sz="900" dirty="0" smtClean="0">
                <a:solidFill>
                  <a:srgbClr val="A6A6A6"/>
                </a:solidFill>
                <a:latin typeface="Calibri" charset="0"/>
                <a:cs typeface="Calibri" charset="0"/>
              </a:rPr>
              <a:t> </a:t>
            </a:r>
            <a:r>
              <a:rPr lang="en-US" sz="900" dirty="0" smtClean="0">
                <a:solidFill>
                  <a:srgbClr val="A6A6A6"/>
                </a:solidFill>
                <a:latin typeface="Calibri" charset="0"/>
                <a:cs typeface="Calibri" charset="0"/>
              </a:rPr>
              <a:t>| Download this presentation at </a:t>
            </a:r>
            <a:r>
              <a:rPr lang="de-DE" sz="1200" b="1" dirty="0" smtClean="0">
                <a:solidFill>
                  <a:srgbClr val="0D4389"/>
                </a:solidFill>
                <a:ea typeface="+mn-ea"/>
                <a:cs typeface="Arial" charset="0"/>
                <a:hlinkClick r:id="rId20"/>
              </a:rPr>
              <a:t>http://tinyurl.com/SpringerRuMed</a:t>
            </a:r>
            <a:endParaRPr lang="de-DE" sz="900" dirty="0" smtClean="0">
              <a:solidFill>
                <a:srgbClr val="A6A6A6"/>
              </a:solidFill>
              <a:latin typeface="Calibri" charset="0"/>
              <a:cs typeface="Calibri" charset="0"/>
            </a:endParaRPr>
          </a:p>
          <a:p>
            <a:pPr algn="l" eaLnBrk="1" hangingPunct="1">
              <a:spcBef>
                <a:spcPct val="0"/>
              </a:spcBef>
            </a:pPr>
            <a:endParaRPr lang="de-DE" sz="900" b="1" dirty="0">
              <a:solidFill>
                <a:srgbClr val="0D4389"/>
              </a:solidFill>
              <a:latin typeface="Calibri" charset="0"/>
              <a:cs typeface="Geneva" charset="0"/>
            </a:endParaRPr>
          </a:p>
        </p:txBody>
      </p:sp>
      <p:pic>
        <p:nvPicPr>
          <p:cNvPr id="11" name="Bild 11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6350" y="150813"/>
            <a:ext cx="101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Gerade Verbindung 11"/>
          <p:cNvCxnSpPr/>
          <p:nvPr userDrawn="1"/>
        </p:nvCxnSpPr>
        <p:spPr bwMode="auto">
          <a:xfrm>
            <a:off x="7345363" y="115888"/>
            <a:ext cx="0" cy="360362"/>
          </a:xfrm>
          <a:prstGeom prst="line">
            <a:avLst/>
          </a:prstGeom>
          <a:solidFill>
            <a:srgbClr val="D1DDE9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84039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75" r:id="rId1"/>
    <p:sldLayoutId id="2147485176" r:id="rId2"/>
    <p:sldLayoutId id="2147485177" r:id="rId3"/>
    <p:sldLayoutId id="2147485178" r:id="rId4"/>
    <p:sldLayoutId id="2147485179" r:id="rId5"/>
    <p:sldLayoutId id="2147485180" r:id="rId6"/>
    <p:sldLayoutId id="2147485181" r:id="rId7"/>
    <p:sldLayoutId id="2147485182" r:id="rId8"/>
    <p:sldLayoutId id="2147485183" r:id="rId9"/>
    <p:sldLayoutId id="2147485184" r:id="rId10"/>
    <p:sldLayoutId id="2147485185" r:id="rId11"/>
    <p:sldLayoutId id="2147485186" r:id="rId12"/>
    <p:sldLayoutId id="2147485187" r:id="rId13"/>
    <p:sldLayoutId id="2147485188" r:id="rId14"/>
    <p:sldLayoutId id="2147485189" r:id="rId15"/>
    <p:sldLayoutId id="2147485190" r:id="rId16"/>
    <p:sldLayoutId id="2147485191" r:id="rId17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Calibri"/>
          <a:cs typeface="Lucida San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9pPr>
    </p:titleStyle>
    <p:bodyStyle>
      <a:lvl1pPr marL="184150" indent="-184150" algn="l" rtl="0" eaLnBrk="1" fontAlgn="base" hangingPunct="1">
        <a:spcBef>
          <a:spcPts val="1200"/>
        </a:spcBef>
        <a:spcAft>
          <a:spcPct val="0"/>
        </a:spcAft>
        <a:buClr>
          <a:srgbClr val="005BB9"/>
        </a:buClr>
        <a:buSzPct val="100000"/>
        <a:buFont typeface="Arial"/>
        <a:buChar char="•"/>
        <a:defRPr lang="de-DE" sz="2100" dirty="0">
          <a:solidFill>
            <a:schemeClr val="tx2"/>
          </a:solidFill>
          <a:latin typeface="Calibri"/>
          <a:ea typeface="ヒラギノ角ゴ Pro W3" pitchFamily="-65" charset="-128"/>
          <a:cs typeface="ヒラギノ角ゴ Pro W3" pitchFamily="-65" charset="-128"/>
        </a:defRPr>
      </a:lvl1pPr>
      <a:lvl2pPr marL="357188" indent="-173038" algn="l" rtl="0" eaLnBrk="1" fontAlgn="base" hangingPunct="1">
        <a:spcBef>
          <a:spcPts val="1200"/>
        </a:spcBef>
        <a:spcAft>
          <a:spcPct val="0"/>
        </a:spcAft>
        <a:buClr>
          <a:srgbClr val="005BB9"/>
        </a:buClr>
        <a:buSzPct val="100000"/>
        <a:buFont typeface="Arial"/>
        <a:buChar char="•"/>
        <a:defRPr lang="de-DE" sz="2100" dirty="0">
          <a:solidFill>
            <a:schemeClr val="tx2"/>
          </a:solidFill>
          <a:latin typeface="Calibri"/>
          <a:ea typeface="ヒラギノ角ゴ Pro W3" charset="-128"/>
          <a:cs typeface="ヒラギノ角ゴ Pro W3" charset="0"/>
        </a:defRPr>
      </a:lvl2pPr>
      <a:lvl3pPr marL="542925" indent="-185738" algn="l" rtl="0" eaLnBrk="1" fontAlgn="base" hangingPunct="1">
        <a:spcBef>
          <a:spcPts val="1200"/>
        </a:spcBef>
        <a:spcAft>
          <a:spcPct val="0"/>
        </a:spcAft>
        <a:buClr>
          <a:srgbClr val="005BB9"/>
        </a:buClr>
        <a:buSzPct val="100000"/>
        <a:buFont typeface="Arial"/>
        <a:buChar char="•"/>
        <a:defRPr lang="de-DE" sz="2100" dirty="0">
          <a:solidFill>
            <a:schemeClr val="tx2"/>
          </a:solidFill>
          <a:latin typeface="Calibri"/>
          <a:ea typeface="ＭＳ Ｐゴシック" charset="0"/>
          <a:cs typeface="Geneva" charset="-128"/>
        </a:defRPr>
      </a:lvl3pPr>
      <a:lvl4pPr marL="715963" indent="-173038" algn="l" rtl="0" eaLnBrk="1" fontAlgn="base" hangingPunct="1">
        <a:spcBef>
          <a:spcPts val="1200"/>
        </a:spcBef>
        <a:spcAft>
          <a:spcPct val="0"/>
        </a:spcAft>
        <a:buClr>
          <a:srgbClr val="005BB9"/>
        </a:buClr>
        <a:buSzPct val="100000"/>
        <a:buFont typeface="Arial"/>
        <a:buChar char="•"/>
        <a:defRPr lang="de-DE" sz="2100" dirty="0">
          <a:solidFill>
            <a:schemeClr val="tx2"/>
          </a:solidFill>
          <a:latin typeface="Calibri"/>
          <a:ea typeface="Geneva" charset="-128"/>
          <a:cs typeface="Geneva" charset="0"/>
        </a:defRPr>
      </a:lvl4pPr>
      <a:lvl5pPr marL="900113" indent="-184150" algn="l" rtl="0" eaLnBrk="1" fontAlgn="base" hangingPunct="1">
        <a:spcBef>
          <a:spcPts val="1200"/>
        </a:spcBef>
        <a:spcAft>
          <a:spcPct val="0"/>
        </a:spcAft>
        <a:buClr>
          <a:srgbClr val="005BB9"/>
        </a:buClr>
        <a:buSzPct val="100000"/>
        <a:buFont typeface="Arial"/>
        <a:buChar char="•"/>
        <a:defRPr lang="de-DE" sz="2100" dirty="0">
          <a:solidFill>
            <a:schemeClr val="tx2"/>
          </a:solidFill>
          <a:latin typeface="Calibri"/>
          <a:ea typeface="Geneva" charset="-128"/>
          <a:cs typeface="Geneva" charset="0"/>
        </a:defRPr>
      </a:lvl5pPr>
      <a:lvl6pPr marL="13985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6pPr>
      <a:lvl7pPr marL="18557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7pPr>
      <a:lvl8pPr marL="23129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8pPr>
      <a:lvl9pPr marL="27701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magojr.com/compare.php?un=journals&amp;j1=Journal%20of%20the%20Brazilian%20Computer%20Society&amp;j2=Journal%20of%20Internet%20Services%20and%20Applications&amp;j3=&amp;j4=&amp;inj=4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scimagojr.com/compare.php?un=journals&amp;j1=Journal%20of%20the%20Brazilian%20Computer%20Society&amp;j2=Journal%20of%20Internet%20Services%20and%20Applications&amp;j3=&amp;j4=&amp;inj=4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scimagojr.com/compare.php?un=journals&amp;j1=Journal%20of%20the%20Brazilian%20Computer%20Society&amp;j2=Journal%20of%20Internet%20Services%20and%20Applications&amp;j3=&amp;j4=&amp;inj=4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gi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tiff"/><Relationship Id="rId11" Type="http://schemas.openxmlformats.org/officeDocument/2006/relationships/image" Target="../media/image15.tiff"/><Relationship Id="rId5" Type="http://schemas.openxmlformats.org/officeDocument/2006/relationships/image" Target="../media/image9.jpeg"/><Relationship Id="rId10" Type="http://schemas.openxmlformats.org/officeDocument/2006/relationships/image" Target="../media/image14.tiff"/><Relationship Id="rId4" Type="http://schemas.openxmlformats.org/officeDocument/2006/relationships/hyperlink" Target="mailto:aliaksandr.birukou@springer.com" TargetMode="External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www.scimagojr.com/compare.php?un=countries&amp;c1=CN&amp;c2=BR&amp;c3=RU&amp;c4=US&amp;area=0&amp;category=0&amp;in=h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www.scimagojr.com/compare.php?un=countries&amp;c1=CN&amp;c2=BR&amp;c3=RU&amp;c4=US&amp;area=0&amp;category=0&amp;in=h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://www.scimagojr.com/compare.php?un=countries&amp;c1=CN&amp;c2=BR&amp;c3=RU&amp;c4=US&amp;area=0&amp;category=0&amp;in=h" TargetMode="Externa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://www.springer.com/gp/authors-editors/journal-author/journal-author-academy" TargetMode="Externa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eblog.library.tudelft.nl/wp-content/uploads/2013/02/predatory-OA-publishers-600x424.jp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ilip.org.uk/cilip/blog/are-we-doing-enough-warn-users-about-predatory-journals" TargetMode="Externa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ilip.org.uk/cilip/blog/are-we-doing-enough-warn-users-about-predatory-journals" TargetMode="Externa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slon.ru/economics/simulyatsiya_nauki_kak_otvet_na_upravlencheskiy_primitivizm-1148735.xhtml" TargetMode="External"/><Relationship Id="rId2" Type="http://schemas.openxmlformats.org/officeDocument/2006/relationships/hyperlink" Target="http://www.time.kz/articles/nu/2014/09/11/nauchnij-podkop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cilip.org.uk/cilip/blog/are-we-doing-enough-warn-users-about-predatory-journals" TargetMode="External"/><Relationship Id="rId4" Type="http://schemas.openxmlformats.org/officeDocument/2006/relationships/hyperlink" Target="http://www.editage.cn/file/science_2013_hvistendahl_publication_market.pdf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ielo.br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magojr.com/journalsearch.php?q=01046500&amp;tip=iss&amp;exact=yes%3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magojr.com/journalsearch.php?q=01046500&amp;tip=iss&amp;exact=yes%3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magojr.com/journalsearch.php?q=01046500&amp;tip=iss&amp;exact=yes%3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641684" y="4668254"/>
            <a:ext cx="6866021" cy="21897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20000"/>
              </a:lnSpc>
            </a:pPr>
            <a:endParaRPr lang="en-US" dirty="0" smtClean="0">
              <a:solidFill>
                <a:srgbClr val="FFFFFF"/>
              </a:solidFill>
              <a:latin typeface="+mj-lt"/>
            </a:endParaRPr>
          </a:p>
          <a:p>
            <a:pPr>
              <a:lnSpc>
                <a:spcPct val="120000"/>
              </a:lnSpc>
            </a:pPr>
            <a:endParaRPr lang="ru-RU" dirty="0" smtClean="0">
              <a:solidFill>
                <a:srgbClr val="FFFFFF"/>
              </a:solidFill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Aliaksandr Birukou</a:t>
            </a:r>
            <a:endParaRPr lang="en-US" sz="2800" dirty="0">
              <a:solidFill>
                <a:srgbClr val="FFFFFF"/>
              </a:solidFill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rgbClr val="FFFFFF"/>
                </a:solidFill>
                <a:latin typeface="+mj-lt"/>
              </a:rPr>
              <a:t>Senior Editor</a:t>
            </a:r>
            <a:endParaRPr lang="en-US" sz="20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7537" y="3545305"/>
            <a:ext cx="7542463" cy="162540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3600" dirty="0"/>
              <a:t>Советы по усилению редколлегии журнала и интеграции в мировое научное </a:t>
            </a:r>
            <a:br>
              <a:rPr lang="ru-RU" sz="3600" dirty="0"/>
            </a:br>
            <a:r>
              <a:rPr lang="ru-RU" sz="3600" dirty="0"/>
              <a:t>пространство</a:t>
            </a:r>
            <a:r>
              <a:rPr lang="ru-RU" sz="3600" dirty="0" smtClean="0"/>
              <a:t>.</a:t>
            </a:r>
            <a:r>
              <a:rPr lang="en-US" sz="3600" dirty="0" smtClean="0"/>
              <a:t> </a:t>
            </a:r>
            <a:r>
              <a:rPr lang="ru-RU" sz="3600" dirty="0" smtClean="0"/>
              <a:t>Опыт</a:t>
            </a:r>
            <a:r>
              <a:rPr lang="en-US" sz="3600" dirty="0" smtClean="0"/>
              <a:t> </a:t>
            </a:r>
            <a:r>
              <a:rPr lang="ru-RU" sz="3600" dirty="0" smtClean="0"/>
              <a:t>Бразилии</a:t>
            </a:r>
            <a:r>
              <a:rPr lang="en-US" sz="3600" dirty="0" smtClean="0"/>
              <a:t> </a:t>
            </a:r>
            <a:r>
              <a:rPr lang="ru-RU" sz="3600" dirty="0" smtClean="0"/>
              <a:t>и</a:t>
            </a:r>
            <a:r>
              <a:rPr lang="en-US" sz="3600" dirty="0" smtClean="0"/>
              <a:t> </a:t>
            </a:r>
            <a:r>
              <a:rPr lang="ru-RU" sz="3600" dirty="0" smtClean="0"/>
              <a:t>Китая </a:t>
            </a:r>
            <a:endParaRPr lang="en-NZ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1988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818652"/>
            <a:ext cx="8304213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21460" y="5688636"/>
            <a:ext cx="8155238" cy="304699"/>
          </a:xfrm>
        </p:spPr>
        <p:txBody>
          <a:bodyPr/>
          <a:lstStyle/>
          <a:p>
            <a:r>
              <a:rPr lang="en-US" dirty="0" smtClean="0"/>
              <a:t>JISA history</a:t>
            </a:r>
            <a:endParaRPr lang="de-DE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522760" y="6282636"/>
            <a:ext cx="8136000" cy="386796"/>
          </a:xfrm>
        </p:spPr>
        <p:txBody>
          <a:bodyPr/>
          <a:lstStyle/>
          <a:p>
            <a:r>
              <a:rPr lang="en-US" dirty="0" smtClean="0"/>
              <a:t>2009 launched as Open Access journal published by Springer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4047016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JISA vs JBCS: Total Cites (3 years)</a:t>
            </a:r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568" y="1178700"/>
            <a:ext cx="6930924" cy="5370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400" y="6003070"/>
            <a:ext cx="5940792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ts val="2200"/>
              </a:lnSpc>
              <a:spcBef>
                <a:spcPts val="900"/>
              </a:spcBef>
              <a:buClr>
                <a:schemeClr val="accent2"/>
              </a:buClr>
              <a:buSzPct val="100000"/>
            </a:pPr>
            <a:r>
              <a:rPr lang="en-US" sz="1100" dirty="0">
                <a:latin typeface="+mn-lt"/>
              </a:rPr>
              <a:t>Info from </a:t>
            </a:r>
            <a:r>
              <a:rPr lang="en-US" sz="1100" dirty="0">
                <a:latin typeface="+mn-lt"/>
                <a:hlinkClick r:id="rId3"/>
              </a:rPr>
              <a:t>http://www.scimagojr.com/compare.php?un=journals&amp;j1=Journal%20of%20the%20Brazilian%20Computer%20Society&amp;j2=Journal%20of%20Internet%20Services%20and%20Applications&amp;j3=&amp;j4=&amp;</a:t>
            </a:r>
            <a:r>
              <a:rPr lang="en-US" sz="1100" dirty="0" smtClean="0">
                <a:latin typeface="+mn-lt"/>
                <a:hlinkClick r:id="rId3"/>
              </a:rPr>
              <a:t>inj=4</a:t>
            </a:r>
            <a:r>
              <a:rPr lang="en-US" sz="1100" dirty="0" smtClean="0">
                <a:latin typeface="+mn-lt"/>
              </a:rPr>
              <a:t> </a:t>
            </a:r>
            <a:endParaRPr lang="de-DE" sz="1100" dirty="0" err="1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8096292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JISA vs JBCS: </a:t>
            </a:r>
            <a:r>
              <a:rPr lang="en-US" dirty="0" err="1" smtClean="0"/>
              <a:t>Citeable</a:t>
            </a:r>
            <a:r>
              <a:rPr lang="en-US" dirty="0" smtClean="0"/>
              <a:t> documents (3 years)</a:t>
            </a:r>
            <a:endParaRPr lang="de-DE" dirty="0"/>
          </a:p>
        </p:txBody>
      </p:sp>
      <p:sp>
        <p:nvSpPr>
          <p:cNvPr id="4" name="TextBox 3"/>
          <p:cNvSpPr txBox="1"/>
          <p:nvPr/>
        </p:nvSpPr>
        <p:spPr>
          <a:xfrm>
            <a:off x="71400" y="6003070"/>
            <a:ext cx="5940792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ts val="2200"/>
              </a:lnSpc>
              <a:spcBef>
                <a:spcPts val="900"/>
              </a:spcBef>
              <a:buClr>
                <a:schemeClr val="accent2"/>
              </a:buClr>
              <a:buSzPct val="100000"/>
            </a:pPr>
            <a:r>
              <a:rPr lang="en-US" sz="1100" dirty="0">
                <a:latin typeface="+mn-lt"/>
              </a:rPr>
              <a:t>Info from </a:t>
            </a:r>
            <a:r>
              <a:rPr lang="en-US" sz="1100" dirty="0">
                <a:latin typeface="+mn-lt"/>
                <a:hlinkClick r:id="rId2"/>
              </a:rPr>
              <a:t>http://www.scimagojr.com/compare.php?un=journals&amp;j1=Journal%20of%20the%20Brazilian%20Computer%20Society&amp;j2=Journal%20of%20Internet%20Services%20and%20Applications&amp;j3=&amp;j4=&amp;</a:t>
            </a:r>
            <a:r>
              <a:rPr lang="en-US" sz="1100" dirty="0" smtClean="0">
                <a:latin typeface="+mn-lt"/>
                <a:hlinkClick r:id="rId2"/>
              </a:rPr>
              <a:t>inj=4</a:t>
            </a:r>
            <a:r>
              <a:rPr lang="en-US" sz="1100" dirty="0" smtClean="0">
                <a:latin typeface="+mn-lt"/>
              </a:rPr>
              <a:t> </a:t>
            </a:r>
            <a:endParaRPr lang="de-DE" sz="1100" dirty="0" err="1" smtClean="0">
              <a:latin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642" y="1448736"/>
            <a:ext cx="6632766" cy="4357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726980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JISA vs JBCS: Cites per doc (3 years)</a:t>
            </a:r>
            <a:endParaRPr lang="de-DE" dirty="0"/>
          </a:p>
        </p:txBody>
      </p:sp>
      <p:sp>
        <p:nvSpPr>
          <p:cNvPr id="4" name="TextBox 3"/>
          <p:cNvSpPr txBox="1"/>
          <p:nvPr/>
        </p:nvSpPr>
        <p:spPr>
          <a:xfrm>
            <a:off x="71400" y="6003070"/>
            <a:ext cx="5940792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ts val="2200"/>
              </a:lnSpc>
              <a:spcBef>
                <a:spcPts val="900"/>
              </a:spcBef>
              <a:buClr>
                <a:schemeClr val="accent2"/>
              </a:buClr>
              <a:buSzPct val="100000"/>
            </a:pPr>
            <a:r>
              <a:rPr lang="en-US" sz="1100" dirty="0">
                <a:latin typeface="+mn-lt"/>
              </a:rPr>
              <a:t>Info from </a:t>
            </a:r>
            <a:r>
              <a:rPr lang="en-US" sz="1100" dirty="0">
                <a:latin typeface="+mn-lt"/>
                <a:hlinkClick r:id="rId2"/>
              </a:rPr>
              <a:t>http://www.scimagojr.com/compare.php?un=journals&amp;j1=Journal%20of%20the%20Brazilian%20Computer%20Society&amp;j2=Journal%20of%20Internet%20Services%20and%20Applications&amp;j3=&amp;j4=&amp;</a:t>
            </a:r>
            <a:r>
              <a:rPr lang="en-US" sz="1100" dirty="0" smtClean="0">
                <a:latin typeface="+mn-lt"/>
                <a:hlinkClick r:id="rId2"/>
              </a:rPr>
              <a:t>inj=4</a:t>
            </a:r>
            <a:r>
              <a:rPr lang="en-US" sz="1100" dirty="0" smtClean="0">
                <a:latin typeface="+mn-lt"/>
              </a:rPr>
              <a:t> </a:t>
            </a:r>
            <a:endParaRPr lang="de-DE" sz="1100" dirty="0" err="1" smtClean="0">
              <a:latin typeface="+mn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1490663"/>
            <a:ext cx="5848350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5881177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JISA vs JBCS – Downloads in 2014</a:t>
            </a:r>
            <a:endParaRPr lang="de-DE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" y="1358724"/>
            <a:ext cx="4724400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3948322"/>
            <a:ext cx="4733925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9281344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00" y="818652"/>
            <a:ext cx="8155238" cy="304699"/>
          </a:xfrm>
        </p:spPr>
        <p:txBody>
          <a:bodyPr/>
          <a:lstStyle/>
          <a:p>
            <a:r>
              <a:rPr lang="en-US" dirty="0" smtClean="0"/>
              <a:t>JISA vs JBCS – Editorial Board</a:t>
            </a:r>
            <a:endParaRPr lang="de-DE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666547"/>
              </p:ext>
            </p:extLst>
          </p:nvPr>
        </p:nvGraphicFramePr>
        <p:xfrm>
          <a:off x="1314450" y="1178700"/>
          <a:ext cx="5751984" cy="5676900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3701111"/>
                <a:gridCol w="1154212"/>
                <a:gridCol w="896661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</a:rPr>
                        <a:t>Editorial Board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>
                          <a:effectLst/>
                        </a:rPr>
                        <a:t>Journal</a:t>
                      </a:r>
                      <a:endParaRPr lang="de-DE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>
                          <a:effectLst/>
                        </a:rPr>
                        <a:t>Country</a:t>
                      </a:r>
                      <a:endParaRPr lang="de-DE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>
                          <a:effectLst/>
                        </a:rPr>
                        <a:t>JBCS</a:t>
                      </a:r>
                      <a:endParaRPr lang="de-DE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>
                          <a:effectLst/>
                        </a:rPr>
                        <a:t>JISA</a:t>
                      </a:r>
                      <a:endParaRPr lang="de-DE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>
                          <a:effectLst/>
                        </a:rPr>
                        <a:t>Argentina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>
                          <a:effectLst/>
                        </a:rPr>
                        <a:t>1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>
                          <a:effectLst/>
                        </a:rPr>
                        <a:t>1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>
                          <a:effectLst/>
                        </a:rPr>
                        <a:t>Belgium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>
                          <a:effectLst/>
                        </a:rPr>
                        <a:t> 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>
                          <a:effectLst/>
                        </a:rPr>
                        <a:t>1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>
                          <a:effectLst/>
                        </a:rPr>
                        <a:t>Brazil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>
                          <a:effectLst/>
                        </a:rPr>
                        <a:t>13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>
                          <a:effectLst/>
                        </a:rPr>
                        <a:t>6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>
                          <a:effectLst/>
                        </a:rPr>
                        <a:t>Canada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>
                          <a:effectLst/>
                        </a:rPr>
                        <a:t> 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>
                          <a:effectLst/>
                        </a:rPr>
                        <a:t>3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>
                          <a:effectLst/>
                        </a:rPr>
                        <a:t>China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>
                          <a:effectLst/>
                        </a:rPr>
                        <a:t> 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>
                          <a:effectLst/>
                        </a:rPr>
                        <a:t>1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>
                          <a:effectLst/>
                        </a:rPr>
                        <a:t>France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>
                          <a:effectLst/>
                        </a:rPr>
                        <a:t> 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>
                          <a:effectLst/>
                        </a:rPr>
                        <a:t>3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>
                          <a:effectLst/>
                        </a:rPr>
                        <a:t>Germany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>
                          <a:effectLst/>
                        </a:rPr>
                        <a:t> 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>
                          <a:effectLst/>
                        </a:rPr>
                        <a:t>2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>
                          <a:effectLst/>
                        </a:rPr>
                        <a:t>Ghana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>
                          <a:effectLst/>
                        </a:rPr>
                        <a:t> 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>
                          <a:effectLst/>
                        </a:rPr>
                        <a:t>1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>
                          <a:effectLst/>
                        </a:rPr>
                        <a:t>Japan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>
                          <a:effectLst/>
                        </a:rPr>
                        <a:t> 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>
                          <a:effectLst/>
                        </a:rPr>
                        <a:t>1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>
                          <a:effectLst/>
                        </a:rPr>
                        <a:t>Korea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>
                          <a:effectLst/>
                        </a:rPr>
                        <a:t> 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>
                          <a:effectLst/>
                        </a:rPr>
                        <a:t>1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>
                          <a:effectLst/>
                        </a:rPr>
                        <a:t>Mexico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>
                          <a:effectLst/>
                        </a:rPr>
                        <a:t> 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>
                          <a:effectLst/>
                        </a:rPr>
                        <a:t>1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>
                          <a:effectLst/>
                        </a:rPr>
                        <a:t>New Zealand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>
                          <a:effectLst/>
                        </a:rPr>
                        <a:t> 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>
                          <a:effectLst/>
                        </a:rPr>
                        <a:t>1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>
                          <a:effectLst/>
                        </a:rPr>
                        <a:t>Portugal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>
                          <a:effectLst/>
                        </a:rPr>
                        <a:t> 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>
                          <a:effectLst/>
                        </a:rPr>
                        <a:t>1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>
                          <a:effectLst/>
                        </a:rPr>
                        <a:t>Spain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>
                          <a:effectLst/>
                        </a:rPr>
                        <a:t>1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>
                          <a:effectLst/>
                        </a:rPr>
                        <a:t> 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>
                          <a:effectLst/>
                        </a:rPr>
                        <a:t>The Netherlands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>
                          <a:effectLst/>
                        </a:rPr>
                        <a:t> 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>
                          <a:effectLst/>
                        </a:rPr>
                        <a:t>1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>
                          <a:effectLst/>
                        </a:rPr>
                        <a:t>UK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>
                          <a:effectLst/>
                        </a:rPr>
                        <a:t> 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>
                          <a:effectLst/>
                        </a:rPr>
                        <a:t>6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>
                          <a:effectLst/>
                        </a:rPr>
                        <a:t>USA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>
                          <a:effectLst/>
                        </a:rPr>
                        <a:t>1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>
                          <a:effectLst/>
                        </a:rPr>
                        <a:t>5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>
                          <a:effectLst/>
                        </a:rPr>
                        <a:t>Total</a:t>
                      </a:r>
                      <a:endParaRPr lang="de-DE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>
                          <a:effectLst/>
                        </a:rPr>
                        <a:t>16</a:t>
                      </a:r>
                      <a:endParaRPr lang="de-DE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dirty="0">
                          <a:effectLst/>
                        </a:rPr>
                        <a:t>35</a:t>
                      </a:r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061081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00" y="818652"/>
            <a:ext cx="8155238" cy="304699"/>
          </a:xfrm>
        </p:spPr>
        <p:txBody>
          <a:bodyPr/>
          <a:lstStyle/>
          <a:p>
            <a:r>
              <a:rPr lang="en-US" dirty="0" smtClean="0"/>
              <a:t>JISA vs JBCS – Paper flow in 2014</a:t>
            </a:r>
            <a:endParaRPr lang="de-DE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248186"/>
              </p:ext>
            </p:extLst>
          </p:nvPr>
        </p:nvGraphicFramePr>
        <p:xfrm>
          <a:off x="6310280" y="818652"/>
          <a:ext cx="2132236" cy="5693058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588736"/>
                <a:gridCol w="543500"/>
              </a:tblGrid>
              <a:tr h="169844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 err="1">
                          <a:effectLst/>
                        </a:rPr>
                        <a:t>Algeria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92" marR="8492" marT="84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</a:rPr>
                        <a:t>1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92" marR="8492" marT="8492" marB="0" anchor="b"/>
                </a:tc>
              </a:tr>
              <a:tr h="169844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</a:rPr>
                        <a:t>Australia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92" marR="8492" marT="84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</a:rPr>
                        <a:t>1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92" marR="8492" marT="8492" marB="0" anchor="b"/>
                </a:tc>
              </a:tr>
              <a:tr h="169844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</a:rPr>
                        <a:t>Belgium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92" marR="8492" marT="84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</a:rPr>
                        <a:t>1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92" marR="8492" marT="8492" marB="0" anchor="b"/>
                </a:tc>
              </a:tr>
              <a:tr h="169844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</a:rPr>
                        <a:t>Brazil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92" marR="8492" marT="84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</a:rPr>
                        <a:t>6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92" marR="8492" marT="8492" marB="0" anchor="b"/>
                </a:tc>
              </a:tr>
              <a:tr h="169844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</a:rPr>
                        <a:t>Canada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92" marR="8492" marT="84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</a:rPr>
                        <a:t>4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92" marR="8492" marT="8492" marB="0" anchor="b"/>
                </a:tc>
              </a:tr>
              <a:tr h="169844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</a:rPr>
                        <a:t>China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92" marR="8492" marT="84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</a:rPr>
                        <a:t>2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92" marR="8492" marT="8492" marB="0" anchor="b"/>
                </a:tc>
              </a:tr>
              <a:tr h="169844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</a:rPr>
                        <a:t>Finland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92" marR="8492" marT="84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</a:rPr>
                        <a:t>2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92" marR="8492" marT="8492" marB="0" anchor="b"/>
                </a:tc>
              </a:tr>
              <a:tr h="169844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</a:rPr>
                        <a:t>France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92" marR="8492" marT="84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</a:rPr>
                        <a:t>3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92" marR="8492" marT="8492" marB="0" anchor="b"/>
                </a:tc>
              </a:tr>
              <a:tr h="169844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</a:rPr>
                        <a:t>Germany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92" marR="8492" marT="84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</a:rPr>
                        <a:t>4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92" marR="8492" marT="8492" marB="0" anchor="b"/>
                </a:tc>
              </a:tr>
              <a:tr h="30741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</a:rPr>
                        <a:t>Hong Kong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92" marR="8492" marT="84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</a:rPr>
                        <a:t>2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92" marR="8492" marT="8492" marB="0" anchor="b"/>
                </a:tc>
              </a:tr>
              <a:tr h="169844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</a:rPr>
                        <a:t>India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92" marR="8492" marT="84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</a:rPr>
                        <a:t>10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92" marR="8492" marT="8492" marB="0" anchor="b"/>
                </a:tc>
              </a:tr>
              <a:tr h="169844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</a:rPr>
                        <a:t>Japan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92" marR="8492" marT="84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>
                          <a:effectLst/>
                        </a:rPr>
                        <a:t>1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92" marR="8492" marT="8492" marB="0" anchor="b"/>
                </a:tc>
              </a:tr>
              <a:tr h="169844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</a:rPr>
                        <a:t>Malaysia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92" marR="8492" marT="84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</a:rPr>
                        <a:t>1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92" marR="8492" marT="8492" marB="0" anchor="b"/>
                </a:tc>
              </a:tr>
              <a:tr h="30741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</a:rPr>
                        <a:t>Netherlands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92" marR="8492" marT="84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</a:rPr>
                        <a:t>1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92" marR="8492" marT="8492" marB="0" anchor="b"/>
                </a:tc>
              </a:tr>
              <a:tr h="169844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</a:rPr>
                        <a:t>Nigeria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92" marR="8492" marT="84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</a:rPr>
                        <a:t>1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92" marR="8492" marT="8492" marB="0" anchor="b"/>
                </a:tc>
              </a:tr>
              <a:tr h="169844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</a:rPr>
                        <a:t>Pakistan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92" marR="8492" marT="84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</a:rPr>
                        <a:t>3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92" marR="8492" marT="8492" marB="0" anchor="b"/>
                </a:tc>
              </a:tr>
              <a:tr h="169844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</a:rPr>
                        <a:t>Portugal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92" marR="8492" marT="84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</a:rPr>
                        <a:t>4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92" marR="8492" marT="8492" marB="0" anchor="b"/>
                </a:tc>
              </a:tr>
              <a:tr h="30741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</a:rPr>
                        <a:t>Switzerland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92" marR="8492" marT="84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</a:rPr>
                        <a:t>2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92" marR="8492" marT="8492" marB="0" anchor="b"/>
                </a:tc>
              </a:tr>
              <a:tr h="169844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</a:rPr>
                        <a:t>Thailand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92" marR="8492" marT="84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</a:rPr>
                        <a:t>1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92" marR="8492" marT="8492" marB="0" anchor="b"/>
                </a:tc>
              </a:tr>
              <a:tr h="456879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</a:rPr>
                        <a:t>United Arab Emirates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92" marR="8492" marT="84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</a:rPr>
                        <a:t>1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92" marR="8492" marT="8492" marB="0" anchor="b"/>
                </a:tc>
              </a:tr>
              <a:tr h="30741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</a:rPr>
                        <a:t>United Kingdom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92" marR="8492" marT="84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</a:rPr>
                        <a:t>6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92" marR="8492" marT="8492" marB="0" anchor="b"/>
                </a:tc>
              </a:tr>
              <a:tr h="456879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</a:rPr>
                        <a:t>United States of America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92" marR="8492" marT="84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>
                          <a:effectLst/>
                        </a:rPr>
                        <a:t>6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92" marR="8492" marT="8492" marB="0" anchor="b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940742"/>
              </p:ext>
            </p:extLst>
          </p:nvPr>
        </p:nvGraphicFramePr>
        <p:xfrm>
          <a:off x="1871640" y="1448736"/>
          <a:ext cx="2461070" cy="1783080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85147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</a:rPr>
                        <a:t>Brazil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</a:rPr>
                        <a:t>43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</a:rPr>
                        <a:t>Chile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</a:rPr>
                        <a:t>1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</a:rPr>
                        <a:t>France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</a:rPr>
                        <a:t>1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</a:rPr>
                        <a:t>India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</a:rPr>
                        <a:t>2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</a:rPr>
                        <a:t>Iran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</a:rPr>
                        <a:t>1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</a:rPr>
                        <a:t>Nigeria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</a:rPr>
                        <a:t>1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</a:rPr>
                        <a:t>Portugal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</a:rPr>
                        <a:t>1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</a:rPr>
                        <a:t>United States of America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>
                          <a:effectLst/>
                        </a:rPr>
                        <a:t>1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1412" y="5319252"/>
            <a:ext cx="5670756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ts val="2200"/>
              </a:lnSpc>
              <a:spcBef>
                <a:spcPts val="900"/>
              </a:spcBef>
              <a:buClr>
                <a:schemeClr val="accent2"/>
              </a:buClr>
              <a:buSzPct val="100000"/>
            </a:pPr>
            <a:r>
              <a:rPr lang="en-US" sz="1800" dirty="0" smtClean="0">
                <a:latin typeface="+mn-lt"/>
              </a:rPr>
              <a:t>Includes papers submitted, accepted, or rejected during 2014</a:t>
            </a:r>
            <a:endParaRPr lang="de-DE" sz="1800" dirty="0" err="1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1748189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VLSI-</a:t>
            </a:r>
            <a:r>
              <a:rPr lang="en-US" dirty="0" err="1" smtClean="0"/>
              <a:t>SoC</a:t>
            </a:r>
            <a:r>
              <a:rPr lang="en-US" dirty="0" smtClean="0"/>
              <a:t> story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522000" y="1512000"/>
            <a:ext cx="6277083" cy="4860000"/>
          </a:xfrm>
        </p:spPr>
        <p:txBody>
          <a:bodyPr/>
          <a:lstStyle/>
          <a:p>
            <a:r>
              <a:rPr lang="en-US" b="1" dirty="0"/>
              <a:t>Conference on Very Large Scale Integration (VLSI</a:t>
            </a:r>
            <a:r>
              <a:rPr lang="en-US" b="1" dirty="0" smtClean="0"/>
              <a:t>) and System on Chip  (VLSI-</a:t>
            </a:r>
            <a:r>
              <a:rPr lang="en-US" b="1" dirty="0" err="1" smtClean="0"/>
              <a:t>SoC</a:t>
            </a:r>
            <a:r>
              <a:rPr lang="en-US" b="1" dirty="0" smtClean="0"/>
              <a:t>)</a:t>
            </a:r>
            <a:endParaRPr lang="en-US" dirty="0" smtClean="0"/>
          </a:p>
          <a:p>
            <a:r>
              <a:rPr lang="en-US" dirty="0" smtClean="0"/>
              <a:t>Brazil wins a right to host VLSI-</a:t>
            </a:r>
            <a:r>
              <a:rPr lang="en-US" dirty="0" err="1" smtClean="0"/>
              <a:t>SoC</a:t>
            </a:r>
            <a:r>
              <a:rPr lang="en-US" dirty="0" smtClean="0"/>
              <a:t> in 1997 </a:t>
            </a:r>
          </a:p>
          <a:p>
            <a:pPr lvl="1"/>
            <a:r>
              <a:rPr lang="en-US" dirty="0" smtClean="0"/>
              <a:t>Brazil is a member of IFIP (International Federation of Information Processing) since 1994</a:t>
            </a:r>
          </a:p>
          <a:p>
            <a:pPr lvl="1"/>
            <a:r>
              <a:rPr lang="en-US" dirty="0" smtClean="0"/>
              <a:t>People from Brazil were participating in IFIP TC meetings and got involved in VLSI-</a:t>
            </a:r>
            <a:r>
              <a:rPr lang="en-US" dirty="0" err="1" smtClean="0"/>
              <a:t>SoC</a:t>
            </a:r>
            <a:r>
              <a:rPr lang="en-US" dirty="0" smtClean="0"/>
              <a:t> PC</a:t>
            </a:r>
          </a:p>
          <a:p>
            <a:pPr lvl="1"/>
            <a:r>
              <a:rPr lang="en-US" dirty="0" smtClean="0"/>
              <a:t>they got there by publishing good research at VLSI-</a:t>
            </a:r>
            <a:r>
              <a:rPr lang="en-US" dirty="0" err="1" smtClean="0"/>
              <a:t>SoC</a:t>
            </a:r>
            <a:r>
              <a:rPr lang="en-US" dirty="0" smtClean="0"/>
              <a:t> conference</a:t>
            </a:r>
          </a:p>
          <a:p>
            <a:r>
              <a:rPr lang="en-US" dirty="0" smtClean="0"/>
              <a:t>This lead to:</a:t>
            </a:r>
          </a:p>
          <a:p>
            <a:pPr lvl="1"/>
            <a:r>
              <a:rPr lang="en-US" dirty="0" smtClean="0"/>
              <a:t>Many Brazilian authors submitted not only for VLSI-</a:t>
            </a:r>
            <a:r>
              <a:rPr lang="en-US" dirty="0" err="1" smtClean="0"/>
              <a:t>SoC</a:t>
            </a:r>
            <a:r>
              <a:rPr lang="en-US" dirty="0" smtClean="0"/>
              <a:t>, but also next year </a:t>
            </a:r>
          </a:p>
          <a:p>
            <a:pPr lvl="1"/>
            <a:r>
              <a:rPr lang="en-US" dirty="0" smtClean="0"/>
              <a:t>Now the conference is very popular among Brazilian community</a:t>
            </a:r>
          </a:p>
          <a:p>
            <a:pPr lvl="1"/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083" y="728640"/>
            <a:ext cx="2381250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431025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72" y="2210785"/>
            <a:ext cx="5419725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China: different focus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522000" y="1512000"/>
            <a:ext cx="8136000" cy="1106892"/>
          </a:xfrm>
        </p:spPr>
        <p:txBody>
          <a:bodyPr/>
          <a:lstStyle/>
          <a:p>
            <a:r>
              <a:rPr lang="en-US" dirty="0" smtClean="0"/>
              <a:t>Main interest is on publication of conference proceedings</a:t>
            </a:r>
          </a:p>
          <a:p>
            <a:r>
              <a:rPr lang="en-US" dirty="0" smtClean="0"/>
              <a:t>Cooperation with important societies, such as CCF plays an important role</a:t>
            </a:r>
          </a:p>
          <a:p>
            <a:endParaRPr lang="en-US" dirty="0" smtClean="0"/>
          </a:p>
          <a:p>
            <a:endParaRPr lang="de-DE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862" y="2258408"/>
            <a:ext cx="371475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658" y="4231311"/>
            <a:ext cx="258127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93638" y="5139228"/>
            <a:ext cx="817985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-- since 1962, the largest independent national academic </a:t>
            </a:r>
          </a:p>
          <a:p>
            <a:pPr algn="l"/>
            <a:r>
              <a:rPr lang="en-US" dirty="0" smtClean="0"/>
              <a:t>organization in computer science in China;</a:t>
            </a:r>
          </a:p>
          <a:p>
            <a:pPr algn="l"/>
            <a:r>
              <a:rPr lang="en-US" dirty="0"/>
              <a:t>-- 15000 members, 32 Technical Committees;</a:t>
            </a:r>
          </a:p>
          <a:p>
            <a:pPr algn="l"/>
            <a:r>
              <a:rPr lang="en-US" dirty="0"/>
              <a:t>-- owns 16 local journals/magazines; sponsors or co-sponsors 48 national/regional conferences; </a:t>
            </a:r>
          </a:p>
        </p:txBody>
      </p:sp>
    </p:spTree>
    <p:extLst>
      <p:ext uri="{BB962C8B-B14F-4D97-AF65-F5344CB8AC3E}">
        <p14:creationId xmlns:p14="http://schemas.microsoft.com/office/powerpoint/2010/main" val="4089806062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China: Journals</a:t>
            </a:r>
            <a:endParaRPr lang="de-DE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12" y="1268713"/>
            <a:ext cx="2304139" cy="2970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33033" y="4352231"/>
            <a:ext cx="15568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Impact </a:t>
            </a:r>
            <a:r>
              <a:rPr lang="de-DE" dirty="0" err="1"/>
              <a:t>Factor</a:t>
            </a:r>
            <a:r>
              <a:rPr lang="de-DE" dirty="0"/>
              <a:t>: </a:t>
            </a:r>
            <a:endParaRPr lang="de-DE" dirty="0" smtClean="0"/>
          </a:p>
          <a:p>
            <a:r>
              <a:rPr lang="de-DE" dirty="0" smtClean="0"/>
              <a:t>0.405 </a:t>
            </a:r>
            <a:r>
              <a:rPr lang="de-DE" dirty="0"/>
              <a:t>(2013)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700" y="1249662"/>
            <a:ext cx="2184240" cy="2989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81748" y="4359303"/>
            <a:ext cx="15568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Impact </a:t>
            </a:r>
            <a:r>
              <a:rPr lang="de-DE" dirty="0" err="1"/>
              <a:t>Factor</a:t>
            </a:r>
            <a:r>
              <a:rPr lang="de-DE" dirty="0"/>
              <a:t>: </a:t>
            </a:r>
            <a:endParaRPr lang="de-DE" dirty="0" smtClean="0"/>
          </a:p>
          <a:p>
            <a:r>
              <a:rPr lang="de-DE" dirty="0" smtClean="0"/>
              <a:t>0.380 </a:t>
            </a:r>
            <a:r>
              <a:rPr lang="de-DE" dirty="0"/>
              <a:t>(2013)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49661"/>
            <a:ext cx="2354434" cy="2989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42036" y="4359303"/>
            <a:ext cx="15568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Impact </a:t>
            </a:r>
            <a:r>
              <a:rPr lang="de-DE" dirty="0" err="1"/>
              <a:t>Factor</a:t>
            </a:r>
            <a:r>
              <a:rPr lang="de-DE" dirty="0"/>
              <a:t>: </a:t>
            </a:r>
            <a:endParaRPr lang="de-DE" dirty="0" smtClean="0"/>
          </a:p>
          <a:p>
            <a:r>
              <a:rPr lang="de-DE" dirty="0" smtClean="0"/>
              <a:t>0.702 </a:t>
            </a:r>
            <a:r>
              <a:rPr lang="de-DE" dirty="0"/>
              <a:t>(2013</a:t>
            </a:r>
            <a:r>
              <a:rPr lang="de-DE" dirty="0" smtClean="0"/>
              <a:t>)</a:t>
            </a:r>
            <a:endParaRPr lang="de-DE" dirty="0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1291822"/>
            <a:ext cx="2200275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7265443" y="4329120"/>
            <a:ext cx="15568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Impact </a:t>
            </a:r>
            <a:r>
              <a:rPr lang="de-DE" dirty="0" err="1"/>
              <a:t>Factor</a:t>
            </a:r>
            <a:r>
              <a:rPr lang="de-DE" dirty="0"/>
              <a:t>: </a:t>
            </a:r>
            <a:endParaRPr lang="de-DE" dirty="0" smtClean="0"/>
          </a:p>
          <a:p>
            <a:r>
              <a:rPr lang="de-DE" dirty="0" smtClean="0"/>
              <a:t>0.642 </a:t>
            </a:r>
            <a:r>
              <a:rPr lang="de-DE" dirty="0"/>
              <a:t>(2013)</a:t>
            </a:r>
          </a:p>
        </p:txBody>
      </p:sp>
    </p:spTree>
    <p:extLst>
      <p:ext uri="{BB962C8B-B14F-4D97-AF65-F5344CB8AC3E}">
        <p14:creationId xmlns:p14="http://schemas.microsoft.com/office/powerpoint/2010/main" val="2615556483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planetware.com/i/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www.planetware.com/i/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52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 </a:t>
            </a:r>
            <a:r>
              <a:rPr lang="de-DE" dirty="0" err="1"/>
              <a:t>little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me</a:t>
            </a:r>
            <a:r>
              <a:rPr lang="de-DE" dirty="0"/>
              <a:t>…</a:t>
            </a: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847607"/>
              </p:ext>
            </p:extLst>
          </p:nvPr>
        </p:nvGraphicFramePr>
        <p:xfrm>
          <a:off x="2539999" y="1271964"/>
          <a:ext cx="6134485" cy="2740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34485"/>
              </a:tblGrid>
              <a:tr h="549798"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ru-RU" sz="2100" b="1" dirty="0" smtClean="0">
                          <a:solidFill>
                            <a:schemeClr val="tx1"/>
                          </a:solidFill>
                        </a:rPr>
                        <a:t>Александр Бирюков</a:t>
                      </a:r>
                      <a:endParaRPr lang="de-DE" sz="21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marT="140400" marB="14040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7941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sz="2100" b="1" dirty="0" smtClean="0">
                          <a:solidFill>
                            <a:schemeClr val="tx1"/>
                          </a:solidFill>
                        </a:rPr>
                        <a:t>Aliaksandr (Alex) Birukou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de-DE" sz="2000" dirty="0" smtClean="0">
                          <a:solidFill>
                            <a:schemeClr val="tx1"/>
                          </a:solidFill>
                        </a:rPr>
                        <a:t>Senior Editor</a:t>
                      </a:r>
                      <a:r>
                        <a:rPr lang="de-DE" sz="2000" baseline="0" dirty="0" smtClean="0">
                          <a:solidFill>
                            <a:schemeClr val="tx1"/>
                          </a:solidFill>
                        </a:rPr>
                        <a:t>, Computer Science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de-DE" sz="2000" baseline="0" dirty="0" err="1" smtClean="0">
                          <a:solidFill>
                            <a:schemeClr val="tx1"/>
                          </a:solidFill>
                        </a:rPr>
                        <a:t>PhD</a:t>
                      </a:r>
                      <a:r>
                        <a:rPr lang="de-DE" sz="2000" baseline="0" dirty="0" smtClean="0">
                          <a:solidFill>
                            <a:schemeClr val="tx1"/>
                          </a:solidFill>
                        </a:rPr>
                        <a:t> in Computer Science</a:t>
                      </a:r>
                      <a:endParaRPr lang="de-DE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lnSpc>
                          <a:spcPct val="50000"/>
                        </a:lnSpc>
                        <a:buFont typeface="Arial"/>
                        <a:buNone/>
                      </a:pPr>
                      <a:endParaRPr lang="de-DE" sz="21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lnSpc>
                          <a:spcPct val="50000"/>
                        </a:lnSpc>
                        <a:buFont typeface="Arial"/>
                        <a:buNone/>
                      </a:pPr>
                      <a:r>
                        <a:rPr lang="de-DE" sz="2100" dirty="0" smtClean="0">
                          <a:solidFill>
                            <a:schemeClr val="tx1"/>
                          </a:solidFill>
                          <a:hlinkClick r:id="rId4"/>
                        </a:rPr>
                        <a:t>aliaksandr.birukou@springer.com</a:t>
                      </a:r>
                      <a:r>
                        <a:rPr lang="de-DE" sz="2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de-DE" sz="2000" dirty="0" err="1" smtClean="0">
                          <a:solidFill>
                            <a:schemeClr val="tx1"/>
                          </a:solidFill>
                        </a:rPr>
                        <a:t>With</a:t>
                      </a:r>
                      <a:r>
                        <a:rPr lang="de-DE" sz="2000" baseline="0" dirty="0" smtClean="0">
                          <a:solidFill>
                            <a:schemeClr val="tx1"/>
                          </a:solidFill>
                        </a:rPr>
                        <a:t> a </a:t>
                      </a:r>
                      <a:r>
                        <a:rPr lang="de-DE" sz="2000" baseline="0" dirty="0" err="1" smtClean="0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lang="de-DE" sz="2000" dirty="0" err="1" smtClean="0">
                          <a:solidFill>
                            <a:schemeClr val="tx1"/>
                          </a:solidFill>
                        </a:rPr>
                        <a:t>ocus</a:t>
                      </a:r>
                      <a:r>
                        <a:rPr lang="de-DE" sz="2000" dirty="0" smtClean="0">
                          <a:solidFill>
                            <a:schemeClr val="tx1"/>
                          </a:solidFill>
                        </a:rPr>
                        <a:t> on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publishing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Conference Proceedings</a:t>
                      </a:r>
                      <a:endParaRPr lang="de-DE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de-DE" sz="2000" dirty="0" err="1" smtClean="0">
                          <a:solidFill>
                            <a:schemeClr val="tx1"/>
                          </a:solidFill>
                        </a:rPr>
                        <a:t>Supervise</a:t>
                      </a:r>
                      <a:r>
                        <a:rPr lang="de-DE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2000" dirty="0" err="1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de-DE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2000" dirty="0" err="1" smtClean="0">
                          <a:solidFill>
                            <a:schemeClr val="tx1"/>
                          </a:solidFill>
                        </a:rPr>
                        <a:t>following</a:t>
                      </a:r>
                      <a:r>
                        <a:rPr lang="de-DE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2000" dirty="0" err="1" smtClean="0">
                          <a:solidFill>
                            <a:schemeClr val="tx1"/>
                          </a:solidFill>
                        </a:rPr>
                        <a:t>series</a:t>
                      </a:r>
                      <a:r>
                        <a:rPr lang="de-DE" sz="200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</a:p>
                  </a:txBody>
                  <a:tcPr marL="180000" marR="180000" marT="140400" marB="1404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9" name="Picture 5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37112" y="1516303"/>
            <a:ext cx="1565434" cy="1768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0558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42" y="4121968"/>
            <a:ext cx="1259378" cy="1901537"/>
          </a:xfrm>
          <a:prstGeom prst="rect">
            <a:avLst/>
          </a:prstGeom>
        </p:spPr>
      </p:pic>
      <p:pic>
        <p:nvPicPr>
          <p:cNvPr id="97284" name="Picture 0" descr="7899.t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04087" y="4127157"/>
            <a:ext cx="1248032" cy="1915478"/>
          </a:xfrm>
          <a:prstGeom prst="rect">
            <a:avLst/>
          </a:prstGeom>
          <a:noFill/>
        </p:spPr>
      </p:pic>
      <p:pic>
        <p:nvPicPr>
          <p:cNvPr id="97283" name="Picture 7" descr="6102.t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50973" y="4131532"/>
            <a:ext cx="1248216" cy="1918046"/>
          </a:xfrm>
          <a:prstGeom prst="rect">
            <a:avLst/>
          </a:prstGeom>
          <a:noFill/>
        </p:spPr>
      </p:pic>
      <p:pic>
        <p:nvPicPr>
          <p:cNvPr id="97281" name="Picture 9" descr="8197.t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7859" y="4127157"/>
            <a:ext cx="1248216" cy="1899758"/>
          </a:xfrm>
          <a:prstGeom prst="rect">
            <a:avLst/>
          </a:prstGeom>
          <a:noFill/>
        </p:spPr>
      </p:pic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smtClean="0">
                <a:ln>
                  <a:noFill/>
                </a:ln>
                <a:solidFill>
                  <a:srgbClr val="365F9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0" y="14306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4" descr="1244.t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894214" y="4125015"/>
            <a:ext cx="1259378" cy="1899458"/>
          </a:xfrm>
          <a:prstGeom prst="rect">
            <a:avLst/>
          </a:prstGeom>
        </p:spPr>
      </p:pic>
      <p:pic>
        <p:nvPicPr>
          <p:cNvPr id="16" name="Picture 15" descr="5381.t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265814" y="4132801"/>
            <a:ext cx="1259378" cy="190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457731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dedicated book series launched</a:t>
            </a:r>
            <a:endParaRPr lang="de-DE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1466850"/>
            <a:ext cx="6814354" cy="4572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6257196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Country comparison: Total </a:t>
            </a:r>
            <a:r>
              <a:rPr lang="en-US" dirty="0" err="1" smtClean="0"/>
              <a:t>num</a:t>
            </a:r>
            <a:r>
              <a:rPr lang="en-US" dirty="0" smtClean="0"/>
              <a:t> of publications</a:t>
            </a:r>
            <a:endParaRPr lang="de-DE" dirty="0"/>
          </a:p>
        </p:txBody>
      </p:sp>
      <p:sp>
        <p:nvSpPr>
          <p:cNvPr id="4" name="Rectangle 3"/>
          <p:cNvSpPr/>
          <p:nvPr/>
        </p:nvSpPr>
        <p:spPr>
          <a:xfrm>
            <a:off x="251424" y="6309384"/>
            <a:ext cx="83711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/>
              <a:t>Source: </a:t>
            </a:r>
            <a:r>
              <a:rPr lang="de-DE" sz="1200" dirty="0" smtClean="0">
                <a:hlinkClick r:id="rId2"/>
              </a:rPr>
              <a:t>http</a:t>
            </a:r>
            <a:r>
              <a:rPr lang="de-DE" sz="1200" dirty="0">
                <a:hlinkClick r:id="rId2"/>
              </a:rPr>
              <a:t>://</a:t>
            </a:r>
            <a:r>
              <a:rPr lang="de-DE" sz="1200" dirty="0" smtClean="0">
                <a:hlinkClick r:id="rId2"/>
              </a:rPr>
              <a:t>www.scimagojr.com/compare.php?un=countries&amp;c1=CN&amp;c2=BR&amp;c3=RU&amp;c4=US&amp;area=0&amp;category=0&amp;in=h</a:t>
            </a:r>
            <a:r>
              <a:rPr lang="de-DE" sz="1200" dirty="0" smtClean="0"/>
              <a:t> </a:t>
            </a:r>
            <a:endParaRPr lang="de-DE" sz="12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568" y="1357966"/>
            <a:ext cx="6912803" cy="4681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268084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Country comparison: H-Index</a:t>
            </a:r>
            <a:endParaRPr lang="de-DE" dirty="0"/>
          </a:p>
        </p:txBody>
      </p:sp>
      <p:sp>
        <p:nvSpPr>
          <p:cNvPr id="4" name="Rectangle 3"/>
          <p:cNvSpPr/>
          <p:nvPr/>
        </p:nvSpPr>
        <p:spPr>
          <a:xfrm>
            <a:off x="251424" y="6309384"/>
            <a:ext cx="83711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/>
              <a:t>Source: </a:t>
            </a:r>
            <a:r>
              <a:rPr lang="de-DE" sz="1200" dirty="0" smtClean="0">
                <a:hlinkClick r:id="rId2"/>
              </a:rPr>
              <a:t>http</a:t>
            </a:r>
            <a:r>
              <a:rPr lang="de-DE" sz="1200" dirty="0">
                <a:hlinkClick r:id="rId2"/>
              </a:rPr>
              <a:t>://</a:t>
            </a:r>
            <a:r>
              <a:rPr lang="de-DE" sz="1200" dirty="0" smtClean="0">
                <a:hlinkClick r:id="rId2"/>
              </a:rPr>
              <a:t>www.scimagojr.com/compare.php?un=countries&amp;c1=CN&amp;c2=BR&amp;c3=RU&amp;c4=US&amp;area=0&amp;category=0&amp;in=h</a:t>
            </a:r>
            <a:r>
              <a:rPr lang="de-DE" sz="1200" dirty="0" smtClean="0"/>
              <a:t> </a:t>
            </a:r>
            <a:endParaRPr lang="de-DE" sz="12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1808784"/>
            <a:ext cx="5772150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2615368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Country comparison: Citations/document</a:t>
            </a:r>
            <a:endParaRPr lang="de-DE" dirty="0"/>
          </a:p>
        </p:txBody>
      </p:sp>
      <p:sp>
        <p:nvSpPr>
          <p:cNvPr id="4" name="Rectangle 3"/>
          <p:cNvSpPr/>
          <p:nvPr/>
        </p:nvSpPr>
        <p:spPr>
          <a:xfrm>
            <a:off x="251424" y="6309384"/>
            <a:ext cx="83711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/>
              <a:t>Source: </a:t>
            </a:r>
            <a:r>
              <a:rPr lang="de-DE" sz="1200" dirty="0" smtClean="0">
                <a:hlinkClick r:id="rId2"/>
              </a:rPr>
              <a:t>http</a:t>
            </a:r>
            <a:r>
              <a:rPr lang="de-DE" sz="1200" dirty="0">
                <a:hlinkClick r:id="rId2"/>
              </a:rPr>
              <a:t>://</a:t>
            </a:r>
            <a:r>
              <a:rPr lang="de-DE" sz="1200" dirty="0" smtClean="0">
                <a:hlinkClick r:id="rId2"/>
              </a:rPr>
              <a:t>www.scimagojr.com/compare.php?un=countries&amp;c1=CN&amp;c2=BR&amp;c3=RU&amp;c4=US&amp;area=0&amp;category=0&amp;in=h</a:t>
            </a:r>
            <a:r>
              <a:rPr lang="de-DE" sz="1200" dirty="0" smtClean="0"/>
              <a:t> </a:t>
            </a:r>
            <a:endParaRPr lang="de-DE" sz="12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592" y="1988808"/>
            <a:ext cx="5676900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3545212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561454" y="6489351"/>
            <a:ext cx="8135938" cy="126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+mj-lt"/>
                <a:ea typeface="Calibri"/>
                <a:cs typeface="Lucida San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  <a:ea typeface="Calibri" charset="0"/>
                <a:cs typeface="Cambria" pitchFamily="18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  <a:ea typeface="Calibri" charset="0"/>
                <a:cs typeface="Cambria" pitchFamily="18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  <a:ea typeface="Calibri" charset="0"/>
                <a:cs typeface="Cambria" pitchFamily="18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  <a:ea typeface="Calibri" charset="0"/>
                <a:cs typeface="Cambria" pitchFamily="18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sz="900" b="0" dirty="0" smtClean="0">
                <a:solidFill>
                  <a:schemeClr val="accent4"/>
                </a:solidFill>
              </a:rPr>
              <a:t>You may use this text box to note the location of your </a:t>
            </a:r>
            <a:r>
              <a:rPr lang="en-US" sz="900" b="0" smtClean="0">
                <a:solidFill>
                  <a:schemeClr val="accent4"/>
                </a:solidFill>
              </a:rPr>
              <a:t>saved presentation</a:t>
            </a:r>
            <a:endParaRPr lang="en-US" sz="900" b="0" dirty="0">
              <a:solidFill>
                <a:schemeClr val="accent4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Resources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authors</a:t>
            </a:r>
            <a:r>
              <a:rPr lang="de-DE" dirty="0" smtClean="0"/>
              <a:t>		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1"/>
          </p:nvPr>
        </p:nvSpPr>
        <p:spPr>
          <a:xfrm>
            <a:off x="522000" y="1512000"/>
            <a:ext cx="8136000" cy="746844"/>
          </a:xfrm>
        </p:spPr>
        <p:txBody>
          <a:bodyPr>
            <a:noAutofit/>
          </a:bodyPr>
          <a:lstStyle/>
          <a:p>
            <a:r>
              <a:rPr lang="de-DE" dirty="0"/>
              <a:t>Journal </a:t>
            </a:r>
            <a:r>
              <a:rPr lang="de-DE" dirty="0" err="1"/>
              <a:t>author</a:t>
            </a:r>
            <a:r>
              <a:rPr lang="de-DE" dirty="0"/>
              <a:t> </a:t>
            </a:r>
            <a:r>
              <a:rPr lang="de-DE" dirty="0" err="1" smtClean="0"/>
              <a:t>academy</a:t>
            </a:r>
            <a:r>
              <a:rPr lang="de-DE" dirty="0"/>
              <a:t>: 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>
                <a:hlinkClick r:id="rId2"/>
              </a:rPr>
              <a:t>http</a:t>
            </a:r>
            <a:r>
              <a:rPr lang="de-DE" dirty="0">
                <a:hlinkClick r:id="rId2"/>
              </a:rPr>
              <a:t>://</a:t>
            </a:r>
            <a:r>
              <a:rPr lang="de-DE" dirty="0" smtClean="0">
                <a:hlinkClick r:id="rId2"/>
              </a:rPr>
              <a:t>www.springer.com/gp/authors-editors/journal-author/journal-author-academy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2729541" y="260648"/>
            <a:ext cx="3637357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l">
              <a:spcBef>
                <a:spcPct val="0"/>
              </a:spcBef>
            </a:pPr>
            <a:r>
              <a:rPr lang="en-US" sz="900" dirty="0" smtClean="0">
                <a:solidFill>
                  <a:srgbClr val="E7402C"/>
                </a:solidFill>
              </a:rPr>
              <a:t>Edit the title via View </a:t>
            </a:r>
            <a:r>
              <a:rPr lang="en-US" sz="900" dirty="0" smtClean="0">
                <a:solidFill>
                  <a:srgbClr val="E7402C"/>
                </a:solidFill>
                <a:sym typeface="Wingdings" pitchFamily="2" charset="2"/>
              </a:rPr>
              <a:t></a:t>
            </a:r>
            <a:r>
              <a:rPr lang="en-US" sz="900" dirty="0" smtClean="0">
                <a:solidFill>
                  <a:srgbClr val="E7402C"/>
                </a:solidFill>
              </a:rPr>
              <a:t> Presentation Views </a:t>
            </a:r>
            <a:r>
              <a:rPr lang="en-US" sz="900" dirty="0" smtClean="0">
                <a:solidFill>
                  <a:srgbClr val="E7402C"/>
                </a:solidFill>
                <a:sym typeface="Wingdings" pitchFamily="2" charset="2"/>
              </a:rPr>
              <a:t></a:t>
            </a:r>
            <a:r>
              <a:rPr lang="en-US" sz="900" dirty="0" smtClean="0">
                <a:solidFill>
                  <a:srgbClr val="E7402C"/>
                </a:solidFill>
              </a:rPr>
              <a:t> Slide Master</a:t>
            </a:r>
            <a:endParaRPr lang="en-US" sz="900" dirty="0">
              <a:solidFill>
                <a:srgbClr val="E7402C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12" y="2258844"/>
            <a:ext cx="6386667" cy="411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13687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3"/>
          <p:cNvSpPr>
            <a:spLocks noChangeArrowheads="1"/>
          </p:cNvSpPr>
          <p:nvPr/>
        </p:nvSpPr>
        <p:spPr bwMode="auto">
          <a:xfrm>
            <a:off x="0" y="658646"/>
            <a:ext cx="9144000" cy="1439862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de-DE" sz="1800" dirty="0">
              <a:solidFill>
                <a:srgbClr val="0D4389"/>
              </a:solidFill>
              <a:cs typeface="+mn-cs"/>
            </a:endParaRPr>
          </a:p>
        </p:txBody>
      </p:sp>
      <p:sp>
        <p:nvSpPr>
          <p:cNvPr id="13" name="Textfeld 4"/>
          <p:cNvSpPr txBox="1">
            <a:spLocks noChangeArrowheads="1"/>
          </p:cNvSpPr>
          <p:nvPr/>
        </p:nvSpPr>
        <p:spPr bwMode="auto">
          <a:xfrm>
            <a:off x="571500" y="1019008"/>
            <a:ext cx="43909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742950" indent="-742950" algn="l"/>
            <a:r>
              <a:rPr lang="en-US" sz="3600" dirty="0" smtClean="0">
                <a:solidFill>
                  <a:srgbClr val="FFFFFF"/>
                </a:solidFill>
                <a:cs typeface="Arial" charset="0"/>
              </a:rPr>
              <a:t>Predatory publishing</a:t>
            </a:r>
            <a:endParaRPr lang="en-US" sz="36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6463" y="6384305"/>
            <a:ext cx="87910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de-DE" sz="1400" dirty="0" smtClean="0">
                <a:solidFill>
                  <a:srgbClr val="0D4389"/>
                </a:solidFill>
                <a:cs typeface="Arial" charset="0"/>
              </a:rPr>
              <a:t>Source </a:t>
            </a:r>
            <a:r>
              <a:rPr lang="de-DE" sz="1400" dirty="0" smtClean="0">
                <a:solidFill>
                  <a:srgbClr val="0D4389"/>
                </a:solidFill>
                <a:cs typeface="Arial" charset="0"/>
                <a:hlinkClick r:id="rId3"/>
              </a:rPr>
              <a:t>http</a:t>
            </a:r>
            <a:r>
              <a:rPr lang="de-DE" sz="1400" dirty="0">
                <a:solidFill>
                  <a:srgbClr val="0D4389"/>
                </a:solidFill>
                <a:cs typeface="Arial" charset="0"/>
                <a:hlinkClick r:id="rId3"/>
              </a:rPr>
              <a:t>://</a:t>
            </a:r>
            <a:r>
              <a:rPr lang="de-DE" sz="1400" dirty="0" smtClean="0">
                <a:solidFill>
                  <a:srgbClr val="0D4389"/>
                </a:solidFill>
                <a:cs typeface="Arial" charset="0"/>
                <a:hlinkClick r:id="rId3"/>
              </a:rPr>
              <a:t>weblog.library.tudelft.nl/wp-content/uploads/2013/02/predatory-OA-publishers-600x424.jpg</a:t>
            </a:r>
            <a:r>
              <a:rPr lang="de-DE" sz="1400" dirty="0" smtClean="0">
                <a:solidFill>
                  <a:srgbClr val="0D4389"/>
                </a:solidFill>
                <a:cs typeface="Arial" charset="0"/>
              </a:rPr>
              <a:t> </a:t>
            </a:r>
            <a:endParaRPr lang="de-DE" sz="1400" dirty="0">
              <a:solidFill>
                <a:srgbClr val="0D4389"/>
              </a:solidFill>
              <a:cs typeface="Arial" charset="0"/>
            </a:endParaRPr>
          </a:p>
        </p:txBody>
      </p:sp>
      <p:pic>
        <p:nvPicPr>
          <p:cNvPr id="5122" name="Picture 2" descr="predatory OA publish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438" y="2103438"/>
            <a:ext cx="6100846" cy="431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6368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1"/>
          </p:nvPr>
        </p:nvSpPr>
        <p:spPr>
          <a:xfrm>
            <a:off x="525463" y="1407779"/>
            <a:ext cx="8062912" cy="5432256"/>
          </a:xfrm>
        </p:spPr>
        <p:txBody>
          <a:bodyPr/>
          <a:lstStyle/>
          <a:p>
            <a:r>
              <a:rPr lang="ru-RU" dirty="0" smtClean="0"/>
              <a:t>Создать веб сайт журнала или конференции, насколько возможно красивый и внушающий доверие</a:t>
            </a:r>
          </a:p>
          <a:p>
            <a:pPr lvl="1"/>
            <a:r>
              <a:rPr lang="ru-RU" dirty="0" smtClean="0"/>
              <a:t>могут использоваться сходство с известным журналом –конф-ей</a:t>
            </a:r>
          </a:p>
          <a:p>
            <a:r>
              <a:rPr lang="ru-RU" dirty="0" smtClean="0"/>
              <a:t>Массовые рассылки ученым, с предложением подачи статей</a:t>
            </a:r>
          </a:p>
          <a:p>
            <a:pPr lvl="1"/>
            <a:r>
              <a:rPr lang="ru-RU" dirty="0" smtClean="0"/>
              <a:t>Упор на индексирование, импакт фактор, а не на тему</a:t>
            </a:r>
          </a:p>
          <a:p>
            <a:r>
              <a:rPr lang="ru-RU" dirty="0" smtClean="0"/>
              <a:t>Статьи «рецензируются», важный момент – оплата счета за публикацию или регистрации на конференции</a:t>
            </a:r>
          </a:p>
          <a:p>
            <a:r>
              <a:rPr lang="ru-RU" dirty="0" smtClean="0"/>
              <a:t>Что происходит дальше?</a:t>
            </a:r>
          </a:p>
          <a:p>
            <a:pPr lvl="1"/>
            <a:r>
              <a:rPr lang="ru-RU" dirty="0" smtClean="0"/>
              <a:t>В идеале, статья публикуется и индексируется</a:t>
            </a:r>
          </a:p>
          <a:p>
            <a:pPr lvl="1"/>
            <a:r>
              <a:rPr lang="ru-RU" dirty="0" smtClean="0"/>
              <a:t>Конференция не обязательно проходит, или вы оказываетесь в комнате, где местный аспирант пытается организовать презентации и обсуждения статей</a:t>
            </a:r>
          </a:p>
          <a:p>
            <a:pPr lvl="1"/>
            <a:r>
              <a:rPr lang="ru-RU" dirty="0" smtClean="0"/>
              <a:t>Статья может пропасть вместе с сайтом через пару лет</a:t>
            </a:r>
            <a:endParaRPr lang="de-D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Примерная схема работы «пиратов»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9495998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2825" y="767998"/>
            <a:ext cx="9021175" cy="431652"/>
          </a:xfrm>
        </p:spPr>
        <p:txBody>
          <a:bodyPr/>
          <a:lstStyle/>
          <a:p>
            <a:r>
              <a:rPr lang="en-US" dirty="0" smtClean="0"/>
              <a:t>Top conferences</a:t>
            </a:r>
            <a:r>
              <a:rPr lang="ru-RU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journals</a:t>
            </a:r>
            <a:r>
              <a:rPr lang="en-US" dirty="0" smtClean="0"/>
              <a:t> do not SPAM your mailbox...</a:t>
            </a:r>
            <a:endParaRPr lang="en-GB" dirty="0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47775"/>
            <a:ext cx="7170737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9053" y="2391107"/>
            <a:ext cx="5694947" cy="4466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52700"/>
            <a:ext cx="6523037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44238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1"/>
          </p:nvPr>
        </p:nvSpPr>
        <p:spPr>
          <a:xfrm>
            <a:off x="525463" y="1439863"/>
            <a:ext cx="8062912" cy="4154984"/>
          </a:xfrm>
        </p:spPr>
        <p:txBody>
          <a:bodyPr/>
          <a:lstStyle/>
          <a:p>
            <a:r>
              <a:rPr lang="en-US" dirty="0" smtClean="0"/>
              <a:t> Getting a paper in Web of Science or Scopus should not have higher priority than publishing in a reputable venue, which brings your research to scientists in your field</a:t>
            </a:r>
          </a:p>
          <a:p>
            <a:r>
              <a:rPr lang="en-US" dirty="0" smtClean="0"/>
              <a:t>In Russia and Kazakhstan the number of publications in dubious journals is increasing</a:t>
            </a:r>
          </a:p>
          <a:p>
            <a:r>
              <a:rPr lang="ru-RU" dirty="0" smtClean="0"/>
              <a:t>Избегайте следующих журналов, в частности:</a:t>
            </a:r>
            <a:endParaRPr lang="en-US" dirty="0" smtClean="0"/>
          </a:p>
          <a:p>
            <a:pPr lvl="1"/>
            <a:r>
              <a:rPr lang="de-DE" dirty="0"/>
              <a:t>World Applied Sciences Journal </a:t>
            </a:r>
            <a:endParaRPr lang="en-US" dirty="0"/>
          </a:p>
          <a:p>
            <a:pPr lvl="1"/>
            <a:r>
              <a:rPr lang="de-DE" dirty="0" smtClean="0"/>
              <a:t>Life </a:t>
            </a:r>
            <a:r>
              <a:rPr lang="de-DE" dirty="0"/>
              <a:t>Science </a:t>
            </a:r>
            <a:r>
              <a:rPr lang="de-DE" dirty="0" smtClean="0"/>
              <a:t>Journal</a:t>
            </a:r>
          </a:p>
          <a:p>
            <a:pPr lvl="1"/>
            <a:r>
              <a:rPr lang="en-US" dirty="0"/>
              <a:t>Middle East Journal of Scientific </a:t>
            </a:r>
            <a:r>
              <a:rPr lang="en-US" dirty="0" smtClean="0"/>
              <a:t>Research</a:t>
            </a:r>
          </a:p>
          <a:p>
            <a:pPr lvl="1"/>
            <a:r>
              <a:rPr lang="en-US" dirty="0" smtClean="0"/>
              <a:t>Actual Problems of Economic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Indexing vs Quality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870898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Beall’s</a:t>
            </a:r>
            <a:r>
              <a:rPr lang="en-US" dirty="0" smtClean="0"/>
              <a:t> List</a:t>
            </a:r>
            <a:endParaRPr lang="en-GB" dirty="0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63053"/>
            <a:ext cx="6971818" cy="5694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7310682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1"/>
          </p:nvPr>
        </p:nvSpPr>
        <p:spPr>
          <a:xfrm>
            <a:off x="525463" y="1439863"/>
            <a:ext cx="8062912" cy="4985980"/>
          </a:xfrm>
        </p:spPr>
        <p:txBody>
          <a:bodyPr/>
          <a:lstStyle/>
          <a:p>
            <a:pPr marL="342900" indent="-34290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NZ" sz="2000" b="1" dirty="0" smtClean="0">
                <a:solidFill>
                  <a:srgbClr val="0D4389"/>
                </a:solidFill>
              </a:rPr>
              <a:t>Brazil</a:t>
            </a:r>
          </a:p>
          <a:p>
            <a:pPr marL="800100" lvl="1" indent="-34290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NZ" sz="2000" b="1" dirty="0" smtClean="0">
                <a:solidFill>
                  <a:srgbClr val="0D4389"/>
                </a:solidFill>
              </a:rPr>
              <a:t>Journal of Brazilian Computer Society</a:t>
            </a:r>
          </a:p>
          <a:p>
            <a:pPr marL="800100" lvl="1" indent="-34290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NZ" sz="2000" b="1" dirty="0" smtClean="0">
                <a:solidFill>
                  <a:srgbClr val="0D4389"/>
                </a:solidFill>
              </a:rPr>
              <a:t>Journal of Internet Services and Applications</a:t>
            </a:r>
          </a:p>
          <a:p>
            <a:pPr marL="342900" indent="-34290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NZ" sz="2000" b="1" dirty="0" smtClean="0">
                <a:solidFill>
                  <a:srgbClr val="0D4389"/>
                </a:solidFill>
              </a:rPr>
              <a:t>China</a:t>
            </a:r>
          </a:p>
          <a:p>
            <a:pPr marL="342900" indent="-34290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NZ" sz="2000" b="1" dirty="0" smtClean="0">
                <a:solidFill>
                  <a:srgbClr val="0D4389"/>
                </a:solidFill>
              </a:rPr>
              <a:t>Playing with metrics – be careful</a:t>
            </a:r>
            <a:endParaRPr lang="en-NZ" sz="2000" b="1" dirty="0" smtClean="0">
              <a:solidFill>
                <a:srgbClr val="0D4389"/>
              </a:solidFill>
            </a:endParaRPr>
          </a:p>
          <a:p>
            <a:pPr marL="342900" indent="-34290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NZ" sz="2000" b="1" dirty="0" smtClean="0">
                <a:solidFill>
                  <a:srgbClr val="0D4389"/>
                </a:solidFill>
              </a:rPr>
              <a:t>Resources </a:t>
            </a:r>
            <a:r>
              <a:rPr lang="en-NZ" sz="2000" b="1" dirty="0" smtClean="0">
                <a:solidFill>
                  <a:srgbClr val="0D4389"/>
                </a:solidFill>
              </a:rPr>
              <a:t>for authors </a:t>
            </a:r>
            <a:endParaRPr lang="en-NZ" sz="2400" dirty="0"/>
          </a:p>
        </p:txBody>
      </p:sp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523875" y="816123"/>
            <a:ext cx="8135937" cy="443198"/>
          </a:xfrm>
        </p:spPr>
        <p:txBody>
          <a:bodyPr/>
          <a:lstStyle/>
          <a:p>
            <a:r>
              <a:rPr lang="en-NZ" sz="3200" dirty="0" smtClean="0"/>
              <a:t>Outline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14921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1"/>
          </p:nvPr>
        </p:nvSpPr>
        <p:spPr>
          <a:xfrm>
            <a:off x="525463" y="1439863"/>
            <a:ext cx="8062912" cy="4770537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Five things </a:t>
            </a:r>
            <a:r>
              <a:rPr lang="en-US" sz="2000" b="1" dirty="0" smtClean="0"/>
              <a:t>librarians </a:t>
            </a:r>
            <a:r>
              <a:rPr lang="en-US" sz="2000" b="1" dirty="0"/>
              <a:t>can do:</a:t>
            </a:r>
            <a:endParaRPr lang="en-US" sz="2000" dirty="0"/>
          </a:p>
          <a:p>
            <a:r>
              <a:rPr lang="en-US" sz="2000" dirty="0"/>
              <a:t>Add to the advice we already give potential authors a warning about predatory publishers.</a:t>
            </a:r>
          </a:p>
          <a:p>
            <a:r>
              <a:rPr lang="en-US" sz="2000" dirty="0"/>
              <a:t>Remind our users (again) that the Internet is a dangerous place. Using library provided database and resources adds a level of security to the quality of the information they find.</a:t>
            </a:r>
          </a:p>
          <a:p>
            <a:r>
              <a:rPr lang="en-US" sz="2000" dirty="0"/>
              <a:t>Be informed about current changes in publishing. Predatory publishing is a side effect of new(ish) Gold OA publishing business models. </a:t>
            </a:r>
          </a:p>
          <a:p>
            <a:r>
              <a:rPr lang="en-US" sz="2000" dirty="0"/>
              <a:t>Be vigilant about the activities of predatory publishers. It looks like they might be here to stay. Knowing they are out there is some protection for us and our users.</a:t>
            </a:r>
          </a:p>
          <a:p>
            <a:r>
              <a:rPr lang="en-US" sz="2000" dirty="0"/>
              <a:t>Share information with colleagues through professional networks if you identify suspect journals or publishers. 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Advice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b="0" dirty="0"/>
              <a:t>Matt Holland</a:t>
            </a:r>
            <a:endParaRPr lang="de-DE" dirty="0"/>
          </a:p>
        </p:txBody>
      </p:sp>
      <p:sp>
        <p:nvSpPr>
          <p:cNvPr id="4" name="TextBox 3"/>
          <p:cNvSpPr txBox="1"/>
          <p:nvPr/>
        </p:nvSpPr>
        <p:spPr>
          <a:xfrm>
            <a:off x="16042" y="6537158"/>
            <a:ext cx="9127958" cy="28875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eaLnBrk="1" hangingPunct="1">
              <a:spcBef>
                <a:spcPts val="800"/>
              </a:spcBef>
              <a:buClr>
                <a:srgbClr val="0058B3"/>
              </a:buClr>
              <a:buSzPct val="100000"/>
            </a:pPr>
            <a:r>
              <a:rPr lang="de-DE" dirty="0" err="1" smtClean="0">
                <a:solidFill>
                  <a:srgbClr val="0D4389"/>
                </a:solidFill>
                <a:latin typeface="Calibri"/>
                <a:cs typeface="Arial" charset="0"/>
              </a:rPr>
              <a:t>source</a:t>
            </a:r>
            <a:r>
              <a:rPr lang="de-DE" dirty="0">
                <a:solidFill>
                  <a:srgbClr val="0D4389"/>
                </a:solidFill>
                <a:latin typeface="Calibri"/>
                <a:cs typeface="Arial" charset="0"/>
              </a:rPr>
              <a:t>_ </a:t>
            </a:r>
            <a:r>
              <a:rPr lang="de-DE" dirty="0">
                <a:solidFill>
                  <a:srgbClr val="0D4389"/>
                </a:solidFill>
                <a:latin typeface="Calibri"/>
                <a:cs typeface="Arial" charset="0"/>
                <a:hlinkClick r:id="rId2"/>
              </a:rPr>
              <a:t>http://</a:t>
            </a:r>
            <a:r>
              <a:rPr lang="de-DE" dirty="0" smtClean="0">
                <a:solidFill>
                  <a:srgbClr val="0D4389"/>
                </a:solidFill>
                <a:latin typeface="Calibri"/>
                <a:cs typeface="Arial" charset="0"/>
                <a:hlinkClick r:id="rId2"/>
              </a:rPr>
              <a:t>www.cilip.org.uk/cilip/blog/are-we-doing-enough-warn-users-about-predatory-journals</a:t>
            </a:r>
            <a:r>
              <a:rPr lang="de-DE" dirty="0" smtClean="0">
                <a:solidFill>
                  <a:srgbClr val="0D4389"/>
                </a:solidFill>
                <a:latin typeface="Calibri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0932837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1"/>
          </p:nvPr>
        </p:nvSpPr>
        <p:spPr>
          <a:xfrm>
            <a:off x="525463" y="1439863"/>
            <a:ext cx="8062912" cy="4924425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Five </a:t>
            </a:r>
            <a:r>
              <a:rPr lang="en-US" sz="2000" b="1" dirty="0"/>
              <a:t>things your users should be told:</a:t>
            </a:r>
            <a:endParaRPr lang="en-US" sz="2000" dirty="0"/>
          </a:p>
          <a:p>
            <a:r>
              <a:rPr lang="en-US" sz="2000" dirty="0"/>
              <a:t>Never respond to unsolicited mail. Researchers may think they are great but it is unlikely that an email that begins Dear Sir/Madam has any insights to offer.</a:t>
            </a:r>
          </a:p>
          <a:p>
            <a:r>
              <a:rPr lang="en-US" sz="2000" dirty="0"/>
              <a:t>Check the people you are dealing with are the people you think they are. It only takes a minute to check the website or read the email address.</a:t>
            </a:r>
          </a:p>
          <a:p>
            <a:r>
              <a:rPr lang="en-US" sz="2000" dirty="0"/>
              <a:t>Use credible Open Access publishers with a track record, or established pay for view publishers with Open Access options.</a:t>
            </a:r>
          </a:p>
          <a:p>
            <a:r>
              <a:rPr lang="en-US" sz="2000" dirty="0"/>
              <a:t>Ask your Librarian to do some research on a title for you if you are unsure or if it is new.</a:t>
            </a:r>
          </a:p>
          <a:p>
            <a:r>
              <a:rPr lang="en-US" sz="2000" dirty="0"/>
              <a:t>Check the advice on how to spot a predatory journal.</a:t>
            </a:r>
          </a:p>
          <a:p>
            <a:r>
              <a:rPr lang="en-US" sz="2000" dirty="0"/>
              <a:t>- See more at: </a:t>
            </a:r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www.cilip.org.uk/cilip/blog/are-we-doing-enough-warn-users-about-predatory-journals#sthash.Pvyu0qLU.dpuf</a:t>
            </a:r>
            <a:r>
              <a:rPr lang="en-US" sz="2000" dirty="0" smtClean="0"/>
              <a:t> </a:t>
            </a:r>
            <a:endParaRPr lang="de-DE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Advice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b="0" dirty="0"/>
              <a:t>Matt Holland</a:t>
            </a:r>
            <a:endParaRPr lang="de-DE" dirty="0"/>
          </a:p>
        </p:txBody>
      </p:sp>
      <p:sp>
        <p:nvSpPr>
          <p:cNvPr id="4" name="TextBox 3"/>
          <p:cNvSpPr txBox="1"/>
          <p:nvPr/>
        </p:nvSpPr>
        <p:spPr>
          <a:xfrm>
            <a:off x="16042" y="6537158"/>
            <a:ext cx="9127958" cy="28875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eaLnBrk="1" hangingPunct="1">
              <a:spcBef>
                <a:spcPts val="800"/>
              </a:spcBef>
              <a:buClr>
                <a:srgbClr val="0058B3"/>
              </a:buClr>
              <a:buSzPct val="100000"/>
            </a:pPr>
            <a:r>
              <a:rPr lang="de-DE" dirty="0" err="1" smtClean="0">
                <a:solidFill>
                  <a:srgbClr val="0D4389"/>
                </a:solidFill>
                <a:latin typeface="Calibri"/>
                <a:cs typeface="Arial" charset="0"/>
              </a:rPr>
              <a:t>source</a:t>
            </a:r>
            <a:r>
              <a:rPr lang="de-DE" dirty="0">
                <a:solidFill>
                  <a:srgbClr val="0D4389"/>
                </a:solidFill>
                <a:latin typeface="Calibri"/>
                <a:cs typeface="Arial" charset="0"/>
              </a:rPr>
              <a:t>_ </a:t>
            </a:r>
            <a:r>
              <a:rPr lang="de-DE" dirty="0">
                <a:solidFill>
                  <a:srgbClr val="0D4389"/>
                </a:solidFill>
                <a:latin typeface="Calibri"/>
                <a:cs typeface="Arial" charset="0"/>
                <a:hlinkClick r:id="rId2"/>
              </a:rPr>
              <a:t>http://</a:t>
            </a:r>
            <a:r>
              <a:rPr lang="de-DE" dirty="0" smtClean="0">
                <a:solidFill>
                  <a:srgbClr val="0D4389"/>
                </a:solidFill>
                <a:latin typeface="Calibri"/>
                <a:cs typeface="Arial" charset="0"/>
                <a:hlinkClick r:id="rId2"/>
              </a:rPr>
              <a:t>www.cilip.org.uk/cilip/blog/are-we-doing-enough-warn-users-about-predatory-journals</a:t>
            </a:r>
            <a:r>
              <a:rPr lang="de-DE" dirty="0" smtClean="0">
                <a:solidFill>
                  <a:srgbClr val="0D4389"/>
                </a:solidFill>
                <a:latin typeface="Calibri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2354317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Predatory publishing		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de-DE" dirty="0">
                <a:hlinkClick r:id="rId2"/>
              </a:rPr>
              <a:t>http://</a:t>
            </a:r>
            <a:r>
              <a:rPr lang="de-DE" dirty="0" smtClean="0">
                <a:hlinkClick r:id="rId2"/>
              </a:rPr>
              <a:t>www.time.kz/articles/nu/2014/09/11/nauchnij-podkop</a:t>
            </a:r>
            <a:endParaRPr lang="de-DE" dirty="0" smtClean="0"/>
          </a:p>
          <a:p>
            <a:r>
              <a:rPr lang="de-DE" dirty="0">
                <a:hlinkClick r:id="rId3"/>
              </a:rPr>
              <a:t>http://</a:t>
            </a:r>
            <a:r>
              <a:rPr lang="de-DE" dirty="0" smtClean="0">
                <a:hlinkClick r:id="rId3"/>
              </a:rPr>
              <a:t>slon.ru/economics/simulyatsiya_nauki_kak_otvet_na_upravlencheskiy_primitivizm-1148735.xhtml</a:t>
            </a:r>
            <a:endParaRPr lang="de-DE" dirty="0" smtClean="0"/>
          </a:p>
          <a:p>
            <a:r>
              <a:rPr lang="de-DE" dirty="0">
                <a:hlinkClick r:id="rId4"/>
              </a:rPr>
              <a:t>http://</a:t>
            </a:r>
            <a:r>
              <a:rPr lang="de-DE" dirty="0" smtClean="0">
                <a:hlinkClick r:id="rId4"/>
              </a:rPr>
              <a:t>www.editage.cn/file/science_2013_hvistendahl_publication_market.pdf</a:t>
            </a:r>
            <a:r>
              <a:rPr lang="de-DE" dirty="0" smtClean="0"/>
              <a:t> </a:t>
            </a:r>
            <a:endParaRPr lang="de-DE" dirty="0" smtClean="0"/>
          </a:p>
          <a:p>
            <a:r>
              <a:rPr lang="en-US" dirty="0">
                <a:solidFill>
                  <a:srgbClr val="002C6F"/>
                </a:solidFill>
                <a:hlinkClick r:id="rId3"/>
              </a:rPr>
              <a:t>scholarlyoa.com</a:t>
            </a:r>
          </a:p>
          <a:p>
            <a:r>
              <a:rPr lang="en-US" dirty="0" smtClean="0">
                <a:solidFill>
                  <a:srgbClr val="002C6F"/>
                </a:solidFill>
                <a:hlinkClick r:id="rId5"/>
              </a:rPr>
              <a:t>http</a:t>
            </a:r>
            <a:r>
              <a:rPr lang="en-US" dirty="0">
                <a:solidFill>
                  <a:srgbClr val="002C6F"/>
                </a:solidFill>
                <a:hlinkClick r:id="rId5"/>
              </a:rPr>
              <a:t>://www.cilip.org.uk/cilip/blog/are-we-doing-enough-warn-users-about-predatory-journals</a:t>
            </a:r>
            <a:r>
              <a:rPr lang="en-US" dirty="0">
                <a:solidFill>
                  <a:srgbClr val="002C6F"/>
                </a:solidFill>
              </a:rPr>
              <a:t>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1634627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 err="1"/>
              <a:t>Any</a:t>
            </a:r>
            <a:r>
              <a:rPr lang="de-DE" b="1" dirty="0"/>
              <a:t> </a:t>
            </a:r>
            <a:r>
              <a:rPr lang="de-DE" b="1" dirty="0" err="1" smtClean="0"/>
              <a:t>questions</a:t>
            </a:r>
            <a:r>
              <a:rPr lang="de-DE" b="1" dirty="0"/>
              <a:t>?</a:t>
            </a:r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4467" y="0"/>
            <a:ext cx="269557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77652" y="0"/>
            <a:ext cx="6762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3798" y="0"/>
            <a:ext cx="2661824" cy="86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2084" y="866274"/>
            <a:ext cx="6481010" cy="584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50232" cy="813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294395" y="4082787"/>
            <a:ext cx="4540448" cy="950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0" i="0" spc="30">
                <a:solidFill>
                  <a:schemeClr val="bg1"/>
                </a:solidFill>
                <a:latin typeface="+mj-lt"/>
                <a:ea typeface="Calibri"/>
                <a:cs typeface="Cambria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  <a:ea typeface="Calibri" charset="0"/>
                <a:cs typeface="Cambria" pitchFamily="18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  <a:ea typeface="Calibri" charset="0"/>
                <a:cs typeface="Cambria" pitchFamily="18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  <a:ea typeface="Calibri" charset="0"/>
                <a:cs typeface="Cambria" pitchFamily="18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  <a:ea typeface="Calibri" charset="0"/>
                <a:cs typeface="Cambria" pitchFamily="18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NZ" b="1" smtClean="0"/>
              <a:t>Thank you</a:t>
            </a:r>
            <a:br>
              <a:rPr lang="en-NZ" b="1" smtClean="0"/>
            </a:br>
            <a:r>
              <a:rPr lang="en-NZ" i="1" smtClean="0">
                <a:solidFill>
                  <a:schemeClr val="accent4"/>
                </a:solidFill>
              </a:rPr>
              <a:t>Good luck!</a:t>
            </a:r>
            <a:endParaRPr lang="en-NZ" i="1" dirty="0" smtClean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002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JBCS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36480" y="4940364"/>
            <a:ext cx="8136000" cy="1459032"/>
          </a:xfrm>
        </p:spPr>
        <p:txBody>
          <a:bodyPr/>
          <a:lstStyle/>
          <a:p>
            <a:r>
              <a:rPr lang="en-US" dirty="0" smtClean="0"/>
              <a:t>Open access journal publishing research in all computer science topics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224" y="638628"/>
            <a:ext cx="7271836" cy="4274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820" y="5256373"/>
            <a:ext cx="5835879" cy="1580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4878237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JBCS history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 smtClean="0"/>
              <a:t>1995 – journal launched as “</a:t>
            </a:r>
            <a:r>
              <a:rPr lang="de-DE" i="1" dirty="0" err="1"/>
              <a:t>Revista</a:t>
            </a:r>
            <a:r>
              <a:rPr lang="de-DE" i="1" dirty="0"/>
              <a:t> </a:t>
            </a:r>
            <a:r>
              <a:rPr lang="de-DE" i="1" dirty="0" err="1"/>
              <a:t>Brasileira</a:t>
            </a:r>
            <a:r>
              <a:rPr lang="de-DE" i="1" dirty="0"/>
              <a:t> de </a:t>
            </a:r>
            <a:r>
              <a:rPr lang="de-DE" i="1" dirty="0" err="1"/>
              <a:t>Computação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Apr</a:t>
            </a:r>
            <a:r>
              <a:rPr lang="en-US" dirty="0"/>
              <a:t>  1997: Admitted to the </a:t>
            </a:r>
            <a:r>
              <a:rPr lang="en-US" dirty="0" err="1" smtClean="0"/>
              <a:t>SciELO</a:t>
            </a:r>
            <a:r>
              <a:rPr lang="en-US" dirty="0"/>
              <a:t> collection </a:t>
            </a:r>
            <a:r>
              <a:rPr lang="en-US" dirty="0">
                <a:hlinkClick r:id="rId2"/>
              </a:rPr>
              <a:t>http://www.scielo.br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2005: </a:t>
            </a:r>
            <a:r>
              <a:rPr lang="en-US" dirty="0" smtClean="0"/>
              <a:t>Indexing in </a:t>
            </a:r>
            <a:r>
              <a:rPr lang="en-US" dirty="0" err="1" smtClean="0"/>
              <a:t>SciELO</a:t>
            </a:r>
            <a:r>
              <a:rPr lang="en-US" dirty="0" smtClean="0"/>
              <a:t> </a:t>
            </a:r>
            <a:r>
              <a:rPr lang="en-US" dirty="0"/>
              <a:t>interrupted </a:t>
            </a:r>
            <a:endParaRPr lang="en-US" dirty="0" smtClean="0"/>
          </a:p>
          <a:p>
            <a:r>
              <a:rPr lang="en-US" dirty="0" smtClean="0"/>
              <a:t>2008</a:t>
            </a:r>
            <a:r>
              <a:rPr lang="en-US" dirty="0"/>
              <a:t>: Readmitted to </a:t>
            </a:r>
            <a:r>
              <a:rPr lang="en-US" dirty="0" err="1" smtClean="0"/>
              <a:t>SciELO</a:t>
            </a:r>
            <a:endParaRPr lang="en-US" dirty="0" smtClean="0"/>
          </a:p>
          <a:p>
            <a:r>
              <a:rPr lang="en-US" dirty="0" smtClean="0"/>
              <a:t>Nov</a:t>
            </a:r>
            <a:r>
              <a:rPr lang="en-US" dirty="0"/>
              <a:t>  2010: </a:t>
            </a:r>
            <a:r>
              <a:rPr lang="en-US" dirty="0" smtClean="0"/>
              <a:t> stopped indexing in </a:t>
            </a:r>
            <a:r>
              <a:rPr lang="en-US" dirty="0" err="1" smtClean="0"/>
              <a:t>SciELO</a:t>
            </a:r>
            <a:endParaRPr lang="en-US" dirty="0" smtClean="0"/>
          </a:p>
          <a:p>
            <a:r>
              <a:rPr lang="en-US" dirty="0" smtClean="0"/>
              <a:t>2010 transferred to Springer </a:t>
            </a:r>
          </a:p>
          <a:p>
            <a:r>
              <a:rPr lang="en-US" dirty="0" smtClean="0"/>
              <a:t>2014 became Open Access</a:t>
            </a:r>
          </a:p>
          <a:p>
            <a:r>
              <a:rPr lang="en-US" dirty="0" smtClean="0"/>
              <a:t>Issues from 2004 till now are available on </a:t>
            </a:r>
            <a:r>
              <a:rPr lang="en-US" dirty="0" err="1" smtClean="0"/>
              <a:t>SpringerLink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770915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2010: Editorial board change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476454" y="1538748"/>
            <a:ext cx="4365582" cy="4860000"/>
          </a:xfrm>
        </p:spPr>
        <p:txBody>
          <a:bodyPr/>
          <a:lstStyle/>
          <a:p>
            <a:pPr marL="0" indent="0">
              <a:buNone/>
            </a:pPr>
            <a:r>
              <a:rPr lang="en-GB" sz="1400" b="1" dirty="0"/>
              <a:t>Editor-in-chief</a:t>
            </a:r>
            <a:r>
              <a:rPr lang="en-GB" sz="1400" dirty="0"/>
              <a:t> </a:t>
            </a:r>
            <a:br>
              <a:rPr lang="en-GB" sz="1400" dirty="0"/>
            </a:br>
            <a:r>
              <a:rPr lang="en-GB" sz="1400" dirty="0"/>
              <a:t>Maria Cristina Ferreira de </a:t>
            </a:r>
            <a:r>
              <a:rPr lang="en-GB" sz="1400" dirty="0" smtClean="0"/>
              <a:t>Oliveira, Brazil</a:t>
            </a:r>
            <a:endParaRPr lang="de-DE" sz="14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400" b="1" kern="1200" dirty="0"/>
              <a:t>Editorial board</a:t>
            </a:r>
            <a:r>
              <a:rPr lang="en-GB" sz="1400" dirty="0"/>
              <a:t/>
            </a:r>
            <a:br>
              <a:rPr lang="en-GB" sz="1400" dirty="0"/>
            </a:br>
            <a:r>
              <a:rPr lang="en-GB" sz="1400" dirty="0"/>
              <a:t>Tiziana </a:t>
            </a:r>
            <a:r>
              <a:rPr lang="en-GB" sz="1400" dirty="0" smtClean="0"/>
              <a:t>Margaria, Germany</a:t>
            </a:r>
            <a:br>
              <a:rPr lang="en-GB" sz="1400" dirty="0" smtClean="0"/>
            </a:br>
            <a:r>
              <a:rPr lang="en-GB" sz="1400" dirty="0" err="1" smtClean="0"/>
              <a:t>Valmir</a:t>
            </a:r>
            <a:r>
              <a:rPr lang="en-GB" sz="1400" dirty="0" smtClean="0"/>
              <a:t> </a:t>
            </a:r>
            <a:r>
              <a:rPr lang="en-GB" sz="1400" dirty="0"/>
              <a:t>C. </a:t>
            </a:r>
            <a:r>
              <a:rPr lang="en-GB" sz="1400" dirty="0" smtClean="0"/>
              <a:t>Barbosa, Brazil </a:t>
            </a:r>
            <a:r>
              <a:rPr lang="en-GB" sz="1400" dirty="0"/>
              <a:t/>
            </a:r>
            <a:br>
              <a:rPr lang="en-GB" sz="1400" dirty="0"/>
            </a:br>
            <a:r>
              <a:rPr lang="en-GB" sz="1400" dirty="0"/>
              <a:t>Mike </a:t>
            </a:r>
            <a:r>
              <a:rPr lang="en-GB" sz="1400" dirty="0" smtClean="0"/>
              <a:t>Hinchey, USA</a:t>
            </a:r>
            <a:br>
              <a:rPr lang="en-GB" sz="1400" dirty="0" smtClean="0"/>
            </a:br>
            <a:r>
              <a:rPr lang="en-GB" sz="1400" dirty="0" err="1" smtClean="0"/>
              <a:t>Flávio</a:t>
            </a:r>
            <a:r>
              <a:rPr lang="en-GB" sz="1400" dirty="0" smtClean="0"/>
              <a:t> </a:t>
            </a:r>
            <a:r>
              <a:rPr lang="en-GB" sz="1400" dirty="0" err="1"/>
              <a:t>Rech</a:t>
            </a:r>
            <a:r>
              <a:rPr lang="en-GB" sz="1400" dirty="0"/>
              <a:t> </a:t>
            </a:r>
            <a:r>
              <a:rPr lang="en-GB" sz="1400" dirty="0" smtClean="0"/>
              <a:t>Wagner, Brazil</a:t>
            </a:r>
            <a:r>
              <a:rPr lang="en-GB" sz="1400" dirty="0"/>
              <a:t/>
            </a:r>
            <a:br>
              <a:rPr lang="en-GB" sz="1400" dirty="0"/>
            </a:br>
            <a:r>
              <a:rPr lang="en-GB" sz="1400" dirty="0" err="1"/>
              <a:t>Gert</a:t>
            </a:r>
            <a:r>
              <a:rPr lang="en-GB" sz="1400" dirty="0"/>
              <a:t>-Jan de </a:t>
            </a:r>
            <a:r>
              <a:rPr lang="en-GB" sz="1400" dirty="0" err="1" smtClean="0"/>
              <a:t>Vreede</a:t>
            </a:r>
            <a:r>
              <a:rPr lang="en-GB" sz="1400" dirty="0" smtClean="0"/>
              <a:t>, USA</a:t>
            </a:r>
            <a:r>
              <a:rPr lang="en-GB" sz="1400" dirty="0"/>
              <a:t/>
            </a:r>
            <a:br>
              <a:rPr lang="en-GB" sz="1400" dirty="0"/>
            </a:br>
            <a:r>
              <a:rPr lang="en-GB" sz="1400" dirty="0" err="1"/>
              <a:t>Edmundo</a:t>
            </a:r>
            <a:r>
              <a:rPr lang="en-GB" sz="1400" dirty="0"/>
              <a:t> Albuquerque de Souza e </a:t>
            </a:r>
            <a:r>
              <a:rPr lang="en-GB" sz="1400" dirty="0" smtClean="0"/>
              <a:t>Silva, Brazil </a:t>
            </a:r>
            <a:r>
              <a:rPr lang="en-GB" sz="1400" dirty="0"/>
              <a:t/>
            </a:r>
            <a:br>
              <a:rPr lang="en-GB" sz="1400" dirty="0"/>
            </a:br>
            <a:r>
              <a:rPr lang="en-GB" sz="1400" dirty="0"/>
              <a:t>Gerry </a:t>
            </a:r>
            <a:r>
              <a:rPr lang="en-GB" sz="1400" dirty="0" smtClean="0"/>
              <a:t>Stahl, USA</a:t>
            </a:r>
            <a:br>
              <a:rPr lang="en-GB" sz="1400" dirty="0" smtClean="0"/>
            </a:br>
            <a:r>
              <a:rPr lang="en-GB" sz="1400" dirty="0" err="1" smtClean="0"/>
              <a:t>Nivio</a:t>
            </a:r>
            <a:r>
              <a:rPr lang="en-GB" sz="1400" dirty="0" smtClean="0"/>
              <a:t> </a:t>
            </a:r>
            <a:r>
              <a:rPr lang="en-GB" sz="1400" dirty="0" err="1" smtClean="0"/>
              <a:t>Ziviani</a:t>
            </a:r>
            <a:r>
              <a:rPr lang="en-GB" sz="1400" dirty="0" smtClean="0"/>
              <a:t>, Brazil</a:t>
            </a:r>
            <a:endParaRPr lang="de-DE" sz="1400" dirty="0"/>
          </a:p>
          <a:p>
            <a:endParaRPr lang="de-DE" sz="1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366013" y="1539396"/>
            <a:ext cx="4770636" cy="48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174625" marR="0" indent="-174625" algn="l" defTabSz="914400" rtl="0" eaLnBrk="1" fontAlgn="base" latinLnBrk="0" hangingPunct="1">
              <a:lnSpc>
                <a:spcPts val="2200"/>
              </a:lnSpc>
              <a:spcBef>
                <a:spcPts val="900"/>
              </a:spcBef>
              <a:spcAft>
                <a:spcPct val="0"/>
              </a:spcAft>
              <a:buClr>
                <a:srgbClr val="005BB9"/>
              </a:buClr>
              <a:buSzPct val="100000"/>
              <a:buFont typeface="Arial" pitchFamily="34" charset="0"/>
              <a:buChar char="•"/>
              <a:tabLst/>
              <a:defRPr lang="de-DE" sz="1800" baseline="0">
                <a:solidFill>
                  <a:schemeClr val="tx2"/>
                </a:solidFill>
                <a:latin typeface="Calibri"/>
                <a:ea typeface="ヒラギノ角ゴ Pro W3" pitchFamily="-65" charset="-128"/>
                <a:cs typeface="ヒラギノ角ゴ Pro W3" pitchFamily="-65" charset="-128"/>
              </a:defRPr>
            </a:lvl1pPr>
            <a:lvl2pPr marL="363538" indent="-174625" algn="l" rtl="0" eaLnBrk="1" fontAlgn="base" hangingPunct="1">
              <a:lnSpc>
                <a:spcPts val="2200"/>
              </a:lnSpc>
              <a:spcBef>
                <a:spcPts val="900"/>
              </a:spcBef>
              <a:spcAft>
                <a:spcPct val="0"/>
              </a:spcAft>
              <a:buClr>
                <a:srgbClr val="005BB9"/>
              </a:buClr>
              <a:buSzPct val="100000"/>
              <a:buFont typeface="Arial" pitchFamily="34" charset="0"/>
              <a:buChar char="•"/>
              <a:defRPr lang="de-DE" sz="1800">
                <a:solidFill>
                  <a:schemeClr val="tx2"/>
                </a:solidFill>
                <a:latin typeface="Calibri"/>
                <a:ea typeface="ヒラギノ角ゴ Pro W3" charset="-128"/>
                <a:cs typeface="ヒラギノ角ゴ Pro W3" charset="0"/>
              </a:defRPr>
            </a:lvl2pPr>
            <a:lvl3pPr marL="538163" indent="-174625" algn="l" rtl="0" eaLnBrk="1" fontAlgn="base" hangingPunct="1">
              <a:lnSpc>
                <a:spcPts val="2200"/>
              </a:lnSpc>
              <a:spcBef>
                <a:spcPts val="900"/>
              </a:spcBef>
              <a:spcAft>
                <a:spcPct val="0"/>
              </a:spcAft>
              <a:buClr>
                <a:srgbClr val="005BB9"/>
              </a:buClr>
              <a:buSzPct val="100000"/>
              <a:buFont typeface="Arial" pitchFamily="34" charset="0"/>
              <a:buChar char="•"/>
              <a:defRPr lang="de-DE" sz="1800" baseline="0">
                <a:solidFill>
                  <a:schemeClr val="tx2"/>
                </a:solidFill>
                <a:latin typeface="Calibri"/>
                <a:ea typeface="ＭＳ Ｐゴシック" charset="0"/>
                <a:cs typeface="Geneva" charset="-128"/>
              </a:defRPr>
            </a:lvl3pPr>
            <a:lvl4pPr marL="712788" indent="-174625" algn="l" rtl="0" eaLnBrk="1" fontAlgn="base" hangingPunct="1">
              <a:lnSpc>
                <a:spcPts val="2200"/>
              </a:lnSpc>
              <a:spcBef>
                <a:spcPts val="900"/>
              </a:spcBef>
              <a:spcAft>
                <a:spcPct val="0"/>
              </a:spcAft>
              <a:buClr>
                <a:srgbClr val="005BB9"/>
              </a:buClr>
              <a:buSzPct val="100000"/>
              <a:buFont typeface="Arial" pitchFamily="34" charset="0"/>
              <a:buChar char="•"/>
              <a:defRPr lang="de-DE" sz="1800" baseline="0">
                <a:solidFill>
                  <a:schemeClr val="tx2"/>
                </a:solidFill>
                <a:latin typeface="Calibri"/>
                <a:ea typeface="Geneva" charset="-128"/>
                <a:cs typeface="Geneva" charset="0"/>
              </a:defRPr>
            </a:lvl4pPr>
            <a:lvl5pPr marL="901700" indent="-174625" algn="l" rtl="0" eaLnBrk="1" fontAlgn="base" hangingPunct="1">
              <a:lnSpc>
                <a:spcPts val="2200"/>
              </a:lnSpc>
              <a:spcBef>
                <a:spcPts val="900"/>
              </a:spcBef>
              <a:spcAft>
                <a:spcPct val="0"/>
              </a:spcAft>
              <a:buClr>
                <a:srgbClr val="005BB9"/>
              </a:buClr>
              <a:buSzPct val="100000"/>
              <a:buFont typeface="Arial" pitchFamily="34" charset="0"/>
              <a:buChar char="•"/>
              <a:defRPr lang="de-DE" sz="1800" baseline="0">
                <a:solidFill>
                  <a:schemeClr val="tx2"/>
                </a:solidFill>
                <a:latin typeface="Calibri"/>
                <a:ea typeface="Geneva" charset="-128"/>
                <a:cs typeface="Geneva" charset="0"/>
              </a:defRPr>
            </a:lvl5pPr>
            <a:lvl6pPr marL="1398588" indent="-174625" algn="l" rtl="0" eaLnBrk="1" fontAlgn="base" hangingPunct="1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Times" charset="0"/>
              <a:buChar char="•"/>
              <a:defRPr sz="1600">
                <a:solidFill>
                  <a:schemeClr val="tx2"/>
                </a:solidFill>
                <a:latin typeface="+mn-lt"/>
                <a:ea typeface="ヒラギノ角ゴ Pro W3" charset="-128"/>
              </a:defRPr>
            </a:lvl6pPr>
            <a:lvl7pPr marL="1855788" indent="-174625" algn="l" rtl="0" eaLnBrk="1" fontAlgn="base" hangingPunct="1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Times" charset="0"/>
              <a:buChar char="•"/>
              <a:defRPr sz="1600">
                <a:solidFill>
                  <a:schemeClr val="tx2"/>
                </a:solidFill>
                <a:latin typeface="+mn-lt"/>
                <a:ea typeface="ヒラギノ角ゴ Pro W3" charset="-128"/>
              </a:defRPr>
            </a:lvl7pPr>
            <a:lvl8pPr marL="2312988" indent="-174625" algn="l" rtl="0" eaLnBrk="1" fontAlgn="base" hangingPunct="1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Times" charset="0"/>
              <a:buChar char="•"/>
              <a:defRPr sz="1600">
                <a:solidFill>
                  <a:schemeClr val="tx2"/>
                </a:solidFill>
                <a:latin typeface="+mn-lt"/>
                <a:ea typeface="ヒラギノ角ゴ Pro W3" charset="-128"/>
              </a:defRPr>
            </a:lvl8pPr>
            <a:lvl9pPr marL="2770188" indent="-174625" algn="l" rtl="0" eaLnBrk="1" fontAlgn="base" hangingPunct="1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Times" charset="0"/>
              <a:buChar char="•"/>
              <a:defRPr sz="1600">
                <a:solidFill>
                  <a:schemeClr val="tx2"/>
                </a:solidFill>
                <a:latin typeface="+mn-lt"/>
                <a:ea typeface="ヒラギノ角ゴ Pro W3" charset="-128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sz="1400" b="1" dirty="0" smtClean="0"/>
              <a:t>Editor-in-chief</a:t>
            </a:r>
            <a:r>
              <a:rPr lang="en-GB" sz="1400" dirty="0" smtClean="0"/>
              <a:t> </a:t>
            </a:r>
            <a:br>
              <a:rPr lang="en-GB" sz="1400" dirty="0" smtClean="0"/>
            </a:br>
            <a:r>
              <a:rPr lang="en-GB" sz="1400" dirty="0" smtClean="0"/>
              <a:t>Maria Cristina Ferreira de Oliveira, Brazil           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400" b="1" dirty="0" smtClean="0"/>
              <a:t>Editorial board</a:t>
            </a:r>
            <a:r>
              <a:rPr lang="en-GB" sz="1400" dirty="0" smtClean="0"/>
              <a:t/>
            </a:r>
            <a:br>
              <a:rPr lang="en-GB" sz="1400" dirty="0" smtClean="0"/>
            </a:br>
            <a:r>
              <a:rPr lang="en-GB" sz="1400" dirty="0" err="1"/>
              <a:t>Virgilio</a:t>
            </a:r>
            <a:r>
              <a:rPr lang="en-GB" sz="1400" dirty="0"/>
              <a:t> Almeida, </a:t>
            </a:r>
            <a:r>
              <a:rPr lang="en-GB" sz="1400" dirty="0" smtClean="0"/>
              <a:t>Brazil</a:t>
            </a:r>
            <a:endParaRPr lang="de-DE" sz="14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400" dirty="0" err="1"/>
              <a:t>Hernán</a:t>
            </a:r>
            <a:r>
              <a:rPr lang="en-GB" sz="1400" dirty="0"/>
              <a:t> </a:t>
            </a:r>
            <a:r>
              <a:rPr lang="en-GB" sz="1400" dirty="0" err="1"/>
              <a:t>Astudillo</a:t>
            </a:r>
            <a:r>
              <a:rPr lang="en-GB" sz="1400" dirty="0"/>
              <a:t>, </a:t>
            </a:r>
            <a:r>
              <a:rPr lang="en-GB" sz="1400" dirty="0" smtClean="0"/>
              <a:t>Chile</a:t>
            </a:r>
            <a:endParaRPr lang="de-DE" sz="14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400" dirty="0"/>
              <a:t>Ricardo </a:t>
            </a:r>
            <a:r>
              <a:rPr lang="en-GB" sz="1400" dirty="0" err="1" smtClean="0"/>
              <a:t>Baeza</a:t>
            </a:r>
            <a:r>
              <a:rPr lang="en-GB" sz="1400" dirty="0" smtClean="0"/>
              <a:t>-Yates, </a:t>
            </a:r>
            <a:r>
              <a:rPr lang="en-GB" sz="1400" dirty="0"/>
              <a:t>Chile</a:t>
            </a:r>
            <a:endParaRPr lang="de-DE" sz="14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400" dirty="0"/>
              <a:t>Jean Pierre </a:t>
            </a:r>
            <a:r>
              <a:rPr lang="en-GB" sz="1400" dirty="0" err="1"/>
              <a:t>Briot</a:t>
            </a:r>
            <a:r>
              <a:rPr lang="en-GB" sz="1400" dirty="0"/>
              <a:t>, </a:t>
            </a:r>
            <a:r>
              <a:rPr lang="en-GB" sz="1400" dirty="0" smtClean="0"/>
              <a:t>France</a:t>
            </a:r>
            <a:endParaRPr lang="de-DE" sz="14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400" dirty="0"/>
              <a:t>Ana </a:t>
            </a:r>
            <a:r>
              <a:rPr lang="en-GB" sz="1400" dirty="0" err="1"/>
              <a:t>Cavalcanti</a:t>
            </a:r>
            <a:r>
              <a:rPr lang="en-GB" sz="1400" dirty="0"/>
              <a:t>, </a:t>
            </a:r>
            <a:r>
              <a:rPr lang="en-GB" sz="1400" dirty="0" smtClean="0"/>
              <a:t>United </a:t>
            </a:r>
            <a:r>
              <a:rPr lang="en-GB" sz="1400" dirty="0"/>
              <a:t>Kingdom</a:t>
            </a:r>
            <a:endParaRPr lang="de-DE" sz="14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400" dirty="0"/>
              <a:t>Luciano da </a:t>
            </a:r>
            <a:r>
              <a:rPr lang="en-GB" sz="1400" dirty="0" err="1"/>
              <a:t>Fontoura</a:t>
            </a:r>
            <a:r>
              <a:rPr lang="en-GB" sz="1400" dirty="0"/>
              <a:t> </a:t>
            </a:r>
            <a:r>
              <a:rPr lang="en-GB" sz="1400" dirty="0" smtClean="0"/>
              <a:t>Costa, </a:t>
            </a:r>
            <a:r>
              <a:rPr lang="en-GB" sz="1400" dirty="0"/>
              <a:t>Brazil</a:t>
            </a:r>
            <a:endParaRPr lang="de-DE" sz="14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400" dirty="0"/>
              <a:t>Luiz Marcio </a:t>
            </a:r>
            <a:r>
              <a:rPr lang="en-GB" sz="1400" dirty="0" err="1"/>
              <a:t>Cysneiros</a:t>
            </a:r>
            <a:r>
              <a:rPr lang="en-GB" sz="1400" dirty="0"/>
              <a:t>, </a:t>
            </a:r>
            <a:r>
              <a:rPr lang="en-GB" sz="1400" dirty="0" smtClean="0"/>
              <a:t>Canada</a:t>
            </a:r>
            <a:endParaRPr lang="de-DE" sz="14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400" dirty="0" err="1"/>
              <a:t>Alípio</a:t>
            </a:r>
            <a:r>
              <a:rPr lang="en-GB" sz="1400" dirty="0"/>
              <a:t> </a:t>
            </a:r>
            <a:r>
              <a:rPr lang="en-GB" sz="1400" dirty="0" err="1"/>
              <a:t>Mário</a:t>
            </a:r>
            <a:r>
              <a:rPr lang="en-GB" sz="1400" dirty="0"/>
              <a:t> Jorge, </a:t>
            </a:r>
            <a:r>
              <a:rPr lang="en-GB" sz="1400" dirty="0" smtClean="0"/>
              <a:t>Portugal</a:t>
            </a:r>
            <a:endParaRPr lang="de-DE" sz="14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400" dirty="0"/>
              <a:t>Oscar Pastor </a:t>
            </a:r>
            <a:r>
              <a:rPr lang="en-GB" sz="1400" dirty="0" err="1"/>
              <a:t>López</a:t>
            </a:r>
            <a:r>
              <a:rPr lang="en-GB" sz="1400" dirty="0" smtClean="0"/>
              <a:t>, Spain</a:t>
            </a:r>
            <a:endParaRPr lang="de-DE" sz="14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400" dirty="0"/>
              <a:t>Nelson </a:t>
            </a:r>
            <a:r>
              <a:rPr lang="en-GB" sz="1400" dirty="0" err="1"/>
              <a:t>Delfino</a:t>
            </a:r>
            <a:r>
              <a:rPr lang="en-GB" sz="1400" dirty="0"/>
              <a:t> </a:t>
            </a:r>
            <a:r>
              <a:rPr lang="en-GB" sz="1400" dirty="0" err="1"/>
              <a:t>D'Avila</a:t>
            </a:r>
            <a:r>
              <a:rPr lang="en-GB" sz="1400" dirty="0"/>
              <a:t> </a:t>
            </a:r>
            <a:r>
              <a:rPr lang="en-GB" sz="1400" dirty="0" err="1"/>
              <a:t>Mascarenhas</a:t>
            </a:r>
            <a:r>
              <a:rPr lang="en-GB" sz="1400" dirty="0" smtClean="0"/>
              <a:t>, </a:t>
            </a:r>
            <a:r>
              <a:rPr lang="en-GB" sz="1400" dirty="0"/>
              <a:t>Brazil</a:t>
            </a:r>
            <a:endParaRPr lang="de-DE" sz="14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400" dirty="0"/>
              <a:t>Andrew </a:t>
            </a:r>
            <a:r>
              <a:rPr lang="en-GB" sz="1400" dirty="0" err="1"/>
              <a:t>McGettrick</a:t>
            </a:r>
            <a:r>
              <a:rPr lang="en-GB" sz="1400" dirty="0"/>
              <a:t>, </a:t>
            </a:r>
            <a:r>
              <a:rPr lang="en-GB" sz="1400" dirty="0" smtClean="0"/>
              <a:t>United </a:t>
            </a:r>
            <a:r>
              <a:rPr lang="en-GB" sz="1400" dirty="0"/>
              <a:t>Kingdom</a:t>
            </a:r>
            <a:endParaRPr lang="de-DE" sz="14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400" dirty="0"/>
              <a:t>Claudia </a:t>
            </a:r>
            <a:r>
              <a:rPr lang="en-GB" sz="1400" dirty="0" err="1"/>
              <a:t>Bauzer</a:t>
            </a:r>
            <a:r>
              <a:rPr lang="en-GB" sz="1400" dirty="0"/>
              <a:t> Medeiros, </a:t>
            </a:r>
            <a:r>
              <a:rPr lang="en-GB" sz="1400" dirty="0" smtClean="0"/>
              <a:t>Brazil</a:t>
            </a:r>
            <a:endParaRPr lang="de-DE" sz="14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400" dirty="0"/>
              <a:t>Daniel </a:t>
            </a:r>
            <a:r>
              <a:rPr lang="en-GB" sz="1400" dirty="0" err="1"/>
              <a:t>Menasce</a:t>
            </a:r>
            <a:r>
              <a:rPr lang="en-GB" sz="1400" dirty="0"/>
              <a:t>, </a:t>
            </a:r>
            <a:r>
              <a:rPr lang="en-GB" sz="1400" dirty="0" smtClean="0"/>
              <a:t>United </a:t>
            </a:r>
            <a:r>
              <a:rPr lang="en-GB" sz="1400" dirty="0"/>
              <a:t>States</a:t>
            </a:r>
            <a:endParaRPr lang="de-DE" sz="14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400" dirty="0"/>
              <a:t>Gustavo Rossi, </a:t>
            </a:r>
            <a:r>
              <a:rPr lang="en-GB" sz="1400" dirty="0" smtClean="0"/>
              <a:t>Argentina</a:t>
            </a:r>
            <a:endParaRPr lang="de-DE" sz="14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400" dirty="0"/>
              <a:t>J. Alfredo Sanchez, </a:t>
            </a:r>
            <a:r>
              <a:rPr lang="en-GB" sz="1400" dirty="0" smtClean="0"/>
              <a:t>Mexico</a:t>
            </a:r>
            <a:endParaRPr lang="de-DE" sz="14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400" dirty="0"/>
              <a:t>W. Eric Wong, </a:t>
            </a:r>
            <a:r>
              <a:rPr lang="en-GB" sz="1400" dirty="0" smtClean="0"/>
              <a:t>United </a:t>
            </a:r>
            <a:r>
              <a:rPr lang="en-GB" sz="1400" dirty="0"/>
              <a:t>States</a:t>
            </a:r>
            <a:endParaRPr lang="de-DE" sz="1400" dirty="0"/>
          </a:p>
          <a:p>
            <a:pPr marL="0" indent="0">
              <a:spcBef>
                <a:spcPts val="0"/>
              </a:spcBef>
              <a:buNone/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881909245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the journal on </a:t>
            </a:r>
            <a:r>
              <a:rPr lang="en-US" dirty="0" err="1" smtClean="0"/>
              <a:t>SCImago</a:t>
            </a:r>
            <a:endParaRPr lang="de-DE" dirty="0"/>
          </a:p>
        </p:txBody>
      </p:sp>
      <p:sp>
        <p:nvSpPr>
          <p:cNvPr id="4" name="TextBox 3"/>
          <p:cNvSpPr txBox="1"/>
          <p:nvPr/>
        </p:nvSpPr>
        <p:spPr>
          <a:xfrm>
            <a:off x="251424" y="6483672"/>
            <a:ext cx="8371116" cy="27577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ts val="2200"/>
              </a:lnSpc>
              <a:spcBef>
                <a:spcPts val="900"/>
              </a:spcBef>
              <a:buClr>
                <a:schemeClr val="accent2"/>
              </a:buClr>
              <a:buSzPct val="100000"/>
            </a:pPr>
            <a:r>
              <a:rPr lang="en-US" dirty="0">
                <a:latin typeface="+mn-lt"/>
              </a:rPr>
              <a:t>Data from: </a:t>
            </a:r>
            <a:r>
              <a:rPr lang="en-US" dirty="0">
                <a:latin typeface="+mn-lt"/>
                <a:hlinkClick r:id="rId3"/>
              </a:rPr>
              <a:t>http://</a:t>
            </a:r>
            <a:r>
              <a:rPr lang="en-US" dirty="0" smtClean="0">
                <a:latin typeface="+mn-lt"/>
                <a:hlinkClick r:id="rId3"/>
              </a:rPr>
              <a:t>www.scimagojr.com/journalsearch.php?q=01046500&amp;tip=iss&amp;exact=yes%3E</a:t>
            </a:r>
            <a:r>
              <a:rPr lang="en-US" dirty="0" smtClean="0">
                <a:latin typeface="+mn-lt"/>
              </a:rPr>
              <a:t> </a:t>
            </a:r>
            <a:endParaRPr lang="de-DE" dirty="0" err="1" smtClean="0">
              <a:latin typeface="+mn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472586"/>
            <a:ext cx="6742113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4768714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the journal on </a:t>
            </a:r>
            <a:r>
              <a:rPr lang="en-US" dirty="0" err="1" smtClean="0"/>
              <a:t>SCImago</a:t>
            </a:r>
            <a:endParaRPr lang="de-DE" dirty="0"/>
          </a:p>
        </p:txBody>
      </p:sp>
      <p:sp>
        <p:nvSpPr>
          <p:cNvPr id="4" name="TextBox 3"/>
          <p:cNvSpPr txBox="1"/>
          <p:nvPr/>
        </p:nvSpPr>
        <p:spPr>
          <a:xfrm>
            <a:off x="251424" y="6483672"/>
            <a:ext cx="8371116" cy="27577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ts val="2200"/>
              </a:lnSpc>
              <a:spcBef>
                <a:spcPts val="900"/>
              </a:spcBef>
              <a:buClr>
                <a:schemeClr val="accent2"/>
              </a:buClr>
              <a:buSzPct val="100000"/>
            </a:pPr>
            <a:r>
              <a:rPr lang="en-US" dirty="0">
                <a:latin typeface="+mn-lt"/>
              </a:rPr>
              <a:t>Data from: </a:t>
            </a:r>
            <a:r>
              <a:rPr lang="en-US" dirty="0">
                <a:latin typeface="+mn-lt"/>
                <a:hlinkClick r:id="rId3"/>
              </a:rPr>
              <a:t>http://</a:t>
            </a:r>
            <a:r>
              <a:rPr lang="en-US" dirty="0" smtClean="0">
                <a:latin typeface="+mn-lt"/>
                <a:hlinkClick r:id="rId3"/>
              </a:rPr>
              <a:t>www.scimagojr.com/journalsearch.php?q=01046500&amp;tip=iss&amp;exact=yes%3E</a:t>
            </a:r>
            <a:r>
              <a:rPr lang="en-US" dirty="0" smtClean="0">
                <a:latin typeface="+mn-lt"/>
              </a:rPr>
              <a:t> </a:t>
            </a:r>
            <a:endParaRPr lang="de-DE" dirty="0" err="1" smtClean="0">
              <a:latin typeface="+mn-lt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7" y="1628760"/>
            <a:ext cx="6980237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4188455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the journal on </a:t>
            </a:r>
            <a:r>
              <a:rPr lang="en-US" dirty="0" err="1" smtClean="0"/>
              <a:t>SCImago</a:t>
            </a:r>
            <a:endParaRPr lang="de-DE" dirty="0"/>
          </a:p>
        </p:txBody>
      </p:sp>
      <p:sp>
        <p:nvSpPr>
          <p:cNvPr id="4" name="TextBox 3"/>
          <p:cNvSpPr txBox="1"/>
          <p:nvPr/>
        </p:nvSpPr>
        <p:spPr>
          <a:xfrm>
            <a:off x="251424" y="6483672"/>
            <a:ext cx="8371116" cy="27577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ts val="2200"/>
              </a:lnSpc>
              <a:spcBef>
                <a:spcPts val="900"/>
              </a:spcBef>
              <a:buClr>
                <a:schemeClr val="accent2"/>
              </a:buClr>
              <a:buSzPct val="100000"/>
            </a:pPr>
            <a:r>
              <a:rPr lang="en-US" dirty="0">
                <a:latin typeface="+mn-lt"/>
              </a:rPr>
              <a:t>Data from: </a:t>
            </a:r>
            <a:r>
              <a:rPr lang="en-US" dirty="0">
                <a:latin typeface="+mn-lt"/>
                <a:hlinkClick r:id="rId3"/>
              </a:rPr>
              <a:t>http://</a:t>
            </a:r>
            <a:r>
              <a:rPr lang="en-US" dirty="0" smtClean="0">
                <a:latin typeface="+mn-lt"/>
                <a:hlinkClick r:id="rId3"/>
              </a:rPr>
              <a:t>www.scimagojr.com/journalsearch.php?q=01046500&amp;tip=iss&amp;exact=yes%3E</a:t>
            </a:r>
            <a:r>
              <a:rPr lang="en-US" dirty="0" smtClean="0">
                <a:latin typeface="+mn-lt"/>
              </a:rPr>
              <a:t> </a:t>
            </a:r>
            <a:endParaRPr lang="de-DE" dirty="0" err="1" smtClean="0"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1599747"/>
            <a:ext cx="7189787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3570009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Springer_2012">
  <a:themeElements>
    <a:clrScheme name="Benutzerdefiniert 5">
      <a:dk1>
        <a:srgbClr val="002143"/>
      </a:dk1>
      <a:lt1>
        <a:srgbClr val="FFFFFF"/>
      </a:lt1>
      <a:dk2>
        <a:srgbClr val="5F5F5F"/>
      </a:dk2>
      <a:lt2>
        <a:srgbClr val="EDEDED"/>
      </a:lt2>
      <a:accent1>
        <a:srgbClr val="00468A"/>
      </a:accent1>
      <a:accent2>
        <a:srgbClr val="0176C3"/>
      </a:accent2>
      <a:accent3>
        <a:srgbClr val="B3DCF5"/>
      </a:accent3>
      <a:accent4>
        <a:srgbClr val="8C8C8C"/>
      </a:accent4>
      <a:accent5>
        <a:srgbClr val="CCCCCC"/>
      </a:accent5>
      <a:accent6>
        <a:srgbClr val="EE7D11"/>
      </a:accent6>
      <a:hlink>
        <a:srgbClr val="0176C3"/>
      </a:hlink>
      <a:folHlink>
        <a:srgbClr val="999999"/>
      </a:folHlink>
    </a:clrScheme>
    <a:fontScheme name="Springer_201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DDE9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DDE9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ts val="2200"/>
          </a:lnSpc>
          <a:spcBef>
            <a:spcPts val="900"/>
          </a:spcBef>
          <a:buClr>
            <a:schemeClr val="accent2"/>
          </a:buClr>
          <a:buSzPct val="100000"/>
          <a:defRPr sz="1800" dirty="0" err="1" smtClean="0">
            <a:latin typeface="+mn-lt"/>
          </a:defRPr>
        </a:defPPr>
      </a:lstStyle>
    </a:txDef>
  </a:objectDefaults>
  <a:extraClrSchemeLst>
    <a:extraClrScheme>
      <a:clrScheme name="SPRINGER_ssbm_E 1">
        <a:dk1>
          <a:srgbClr val="000000"/>
        </a:dk1>
        <a:lt1>
          <a:srgbClr val="FFFFFF"/>
        </a:lt1>
        <a:dk2>
          <a:srgbClr val="002143"/>
        </a:dk2>
        <a:lt2>
          <a:srgbClr val="CCCCD2"/>
        </a:lt2>
        <a:accent1>
          <a:srgbClr val="FF9A6E"/>
        </a:accent1>
        <a:accent2>
          <a:srgbClr val="F76013"/>
        </a:accent2>
        <a:accent3>
          <a:srgbClr val="FFFFFF"/>
        </a:accent3>
        <a:accent4>
          <a:srgbClr val="000000"/>
        </a:accent4>
        <a:accent5>
          <a:srgbClr val="FFCABA"/>
        </a:accent5>
        <a:accent6>
          <a:srgbClr val="E05610"/>
        </a:accent6>
        <a:hlink>
          <a:srgbClr val="FFCAB0"/>
        </a:hlink>
        <a:folHlink>
          <a:srgbClr val="A5A5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SBM_2.0_04">
  <a:themeElements>
    <a:clrScheme name="Benutzerdefiniert 1">
      <a:dk1>
        <a:srgbClr val="0D4389"/>
      </a:dk1>
      <a:lt1>
        <a:srgbClr val="FFFFFF"/>
      </a:lt1>
      <a:dk2>
        <a:srgbClr val="002C6F"/>
      </a:dk2>
      <a:lt2>
        <a:srgbClr val="E1E1E6"/>
      </a:lt2>
      <a:accent1>
        <a:srgbClr val="002C6F"/>
      </a:accent1>
      <a:accent2>
        <a:srgbClr val="0058B3"/>
      </a:accent2>
      <a:accent3>
        <a:srgbClr val="0075F2"/>
      </a:accent3>
      <a:accent4>
        <a:srgbClr val="AFAFAF"/>
      </a:accent4>
      <a:accent5>
        <a:srgbClr val="C8C8C8"/>
      </a:accent5>
      <a:accent6>
        <a:srgbClr val="FF5E00"/>
      </a:accent6>
      <a:hlink>
        <a:srgbClr val="FF5E00"/>
      </a:hlink>
      <a:folHlink>
        <a:srgbClr val="BAB6A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DDE9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DDE9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 marL="177800" indent="-177800" algn="l">
          <a:spcBef>
            <a:spcPts val="800"/>
          </a:spcBef>
          <a:buClr>
            <a:schemeClr val="accent2"/>
          </a:buClr>
          <a:buSzPct val="100000"/>
          <a:buFont typeface="Arial"/>
          <a:buChar char="•"/>
          <a:defRPr dirty="0" err="1" smtClean="0">
            <a:latin typeface="+mn-lt"/>
          </a:defRPr>
        </a:defPPr>
      </a:lstStyle>
    </a:txDef>
  </a:objectDefaults>
  <a:extraClrSchemeLst>
    <a:extraClrScheme>
      <a:clrScheme name="SPRINGER_ssbm_E 1">
        <a:dk1>
          <a:srgbClr val="000000"/>
        </a:dk1>
        <a:lt1>
          <a:srgbClr val="FFFFFF"/>
        </a:lt1>
        <a:dk2>
          <a:srgbClr val="002143"/>
        </a:dk2>
        <a:lt2>
          <a:srgbClr val="CCCCD2"/>
        </a:lt2>
        <a:accent1>
          <a:srgbClr val="FF9A6E"/>
        </a:accent1>
        <a:accent2>
          <a:srgbClr val="F76013"/>
        </a:accent2>
        <a:accent3>
          <a:srgbClr val="FFFFFF"/>
        </a:accent3>
        <a:accent4>
          <a:srgbClr val="000000"/>
        </a:accent4>
        <a:accent5>
          <a:srgbClr val="FFCABA"/>
        </a:accent5>
        <a:accent6>
          <a:srgbClr val="E05610"/>
        </a:accent6>
        <a:hlink>
          <a:srgbClr val="FFCAB0"/>
        </a:hlink>
        <a:folHlink>
          <a:srgbClr val="A5A5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Springer_2012</Template>
  <TotalTime>0</TotalTime>
  <Words>1105</Words>
  <Application>Microsoft Office PowerPoint</Application>
  <PresentationFormat>On-screen Show (4:3)</PresentationFormat>
  <Paragraphs>295</Paragraphs>
  <Slides>33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Springer_2012</vt:lpstr>
      <vt:lpstr>SSBM_2.0_04</vt:lpstr>
      <vt:lpstr>Советы по усилению редколлегии журнала и интеграции в мировое научное  пространство. Опыт Бразилии и Китая </vt:lpstr>
      <vt:lpstr>A little about me…</vt:lpstr>
      <vt:lpstr>Outline</vt:lpstr>
      <vt:lpstr>JBCS</vt:lpstr>
      <vt:lpstr>JBCS history</vt:lpstr>
      <vt:lpstr>2010: Editorial board change</vt:lpstr>
      <vt:lpstr>History of the journal on SCImago</vt:lpstr>
      <vt:lpstr>History of the journal on SCImago</vt:lpstr>
      <vt:lpstr>History of the journal on SCImago</vt:lpstr>
      <vt:lpstr>JISA history</vt:lpstr>
      <vt:lpstr>JISA vs JBCS: Total Cites (3 years)</vt:lpstr>
      <vt:lpstr>JISA vs JBCS: Citeable documents (3 years)</vt:lpstr>
      <vt:lpstr>JISA vs JBCS: Cites per doc (3 years)</vt:lpstr>
      <vt:lpstr>JISA vs JBCS – Downloads in 2014</vt:lpstr>
      <vt:lpstr>JISA vs JBCS – Editorial Board</vt:lpstr>
      <vt:lpstr>JISA vs JBCS – Paper flow in 2014</vt:lpstr>
      <vt:lpstr>VLSI-SoC story</vt:lpstr>
      <vt:lpstr>China: different focus</vt:lpstr>
      <vt:lpstr>China: Journals</vt:lpstr>
      <vt:lpstr>A dedicated book series launched</vt:lpstr>
      <vt:lpstr>Country comparison: Total num of publications</vt:lpstr>
      <vt:lpstr>Country comparison: H-Index</vt:lpstr>
      <vt:lpstr>Country comparison: Citations/document</vt:lpstr>
      <vt:lpstr>Resources for authors  </vt:lpstr>
      <vt:lpstr>PowerPoint Presentation</vt:lpstr>
      <vt:lpstr>Примерная схема работы «пиратов»</vt:lpstr>
      <vt:lpstr>Top conferences and journals do not SPAM your mailbox...</vt:lpstr>
      <vt:lpstr>Indexing vs Quality</vt:lpstr>
      <vt:lpstr>Beall’s List</vt:lpstr>
      <vt:lpstr>Advice from Matt Holland</vt:lpstr>
      <vt:lpstr>Advice from Matt Holland</vt:lpstr>
      <vt:lpstr>Predatory publishing  </vt:lpstr>
      <vt:lpstr>Any questions?</vt:lpstr>
    </vt:vector>
  </TitlesOfParts>
  <Manager/>
  <Company>Springer SBM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Springer Standard Template</dc:title>
  <dc:subject/>
  <dc:creator>Springer-SBM</dc:creator>
  <cp:keywords/>
  <dc:description/>
  <cp:lastModifiedBy>biru01</cp:lastModifiedBy>
  <cp:revision>732</cp:revision>
  <cp:lastPrinted>2012-04-25T14:30:25Z</cp:lastPrinted>
  <dcterms:created xsi:type="dcterms:W3CDTF">2012-04-25T15:16:41Z</dcterms:created>
  <dcterms:modified xsi:type="dcterms:W3CDTF">2014-09-25T09:16:46Z</dcterms:modified>
  <cp:category/>
</cp:coreProperties>
</file>