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153" r:id="rId1"/>
  </p:sldMasterIdLst>
  <p:notesMasterIdLst>
    <p:notesMasterId r:id="rId32"/>
  </p:notesMasterIdLst>
  <p:handoutMasterIdLst>
    <p:handoutMasterId r:id="rId33"/>
  </p:handoutMasterIdLst>
  <p:sldIdLst>
    <p:sldId id="291" r:id="rId2"/>
    <p:sldId id="292" r:id="rId3"/>
    <p:sldId id="294" r:id="rId4"/>
    <p:sldId id="295" r:id="rId5"/>
    <p:sldId id="325" r:id="rId6"/>
    <p:sldId id="326" r:id="rId7"/>
    <p:sldId id="296" r:id="rId8"/>
    <p:sldId id="297"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7" r:id="rId27"/>
    <p:sldId id="318" r:id="rId28"/>
    <p:sldId id="319" r:id="rId29"/>
    <p:sldId id="323" r:id="rId30"/>
    <p:sldId id="324" r:id="rId31"/>
  </p:sldIdLst>
  <p:sldSz cx="9144000" cy="6858000" type="screen4x3"/>
  <p:notesSz cx="6662738" cy="9926638"/>
  <p:defaultTextStyle>
    <a:defPPr>
      <a:defRPr lang="en-US"/>
    </a:defPPr>
    <a:lvl1pPr algn="ctr" rtl="0" eaLnBrk="0" fontAlgn="base" hangingPunct="0">
      <a:spcBef>
        <a:spcPct val="50000"/>
      </a:spcBef>
      <a:spcAft>
        <a:spcPct val="0"/>
      </a:spcAft>
      <a:defRPr sz="1600" kern="1200">
        <a:solidFill>
          <a:schemeClr val="tx2"/>
        </a:solidFill>
        <a:latin typeface="Arial" charset="0"/>
        <a:ea typeface="ＭＳ Ｐゴシック" charset="0"/>
        <a:cs typeface="ＭＳ Ｐゴシック" charset="0"/>
      </a:defRPr>
    </a:lvl1pPr>
    <a:lvl2pPr marL="457200" algn="ctr" rtl="0" eaLnBrk="0" fontAlgn="base" hangingPunct="0">
      <a:spcBef>
        <a:spcPct val="50000"/>
      </a:spcBef>
      <a:spcAft>
        <a:spcPct val="0"/>
      </a:spcAft>
      <a:defRPr sz="1600" kern="1200">
        <a:solidFill>
          <a:schemeClr val="tx2"/>
        </a:solidFill>
        <a:latin typeface="Arial" charset="0"/>
        <a:ea typeface="ＭＳ Ｐゴシック" charset="0"/>
        <a:cs typeface="ＭＳ Ｐゴシック" charset="0"/>
      </a:defRPr>
    </a:lvl2pPr>
    <a:lvl3pPr marL="914400" algn="ctr" rtl="0" eaLnBrk="0" fontAlgn="base" hangingPunct="0">
      <a:spcBef>
        <a:spcPct val="50000"/>
      </a:spcBef>
      <a:spcAft>
        <a:spcPct val="0"/>
      </a:spcAft>
      <a:defRPr sz="1600" kern="1200">
        <a:solidFill>
          <a:schemeClr val="tx2"/>
        </a:solidFill>
        <a:latin typeface="Arial" charset="0"/>
        <a:ea typeface="ＭＳ Ｐゴシック" charset="0"/>
        <a:cs typeface="ＭＳ Ｐゴシック" charset="0"/>
      </a:defRPr>
    </a:lvl3pPr>
    <a:lvl4pPr marL="1371600" algn="ctr" rtl="0" eaLnBrk="0" fontAlgn="base" hangingPunct="0">
      <a:spcBef>
        <a:spcPct val="50000"/>
      </a:spcBef>
      <a:spcAft>
        <a:spcPct val="0"/>
      </a:spcAft>
      <a:defRPr sz="1600" kern="1200">
        <a:solidFill>
          <a:schemeClr val="tx2"/>
        </a:solidFill>
        <a:latin typeface="Arial" charset="0"/>
        <a:ea typeface="ＭＳ Ｐゴシック" charset="0"/>
        <a:cs typeface="ＭＳ Ｐゴシック" charset="0"/>
      </a:defRPr>
    </a:lvl4pPr>
    <a:lvl5pPr marL="1828800" algn="ctr" rtl="0" eaLnBrk="0" fontAlgn="base" hangingPunct="0">
      <a:spcBef>
        <a:spcPct val="50000"/>
      </a:spcBef>
      <a:spcAft>
        <a:spcPct val="0"/>
      </a:spcAft>
      <a:defRPr sz="1600" kern="1200">
        <a:solidFill>
          <a:schemeClr val="tx2"/>
        </a:solidFill>
        <a:latin typeface="Arial" charset="0"/>
        <a:ea typeface="ＭＳ Ｐゴシック" charset="0"/>
        <a:cs typeface="ＭＳ Ｐゴシック" charset="0"/>
      </a:defRPr>
    </a:lvl5pPr>
    <a:lvl6pPr marL="2286000" algn="l" defTabSz="457200" rtl="0" eaLnBrk="1" latinLnBrk="0" hangingPunct="1">
      <a:defRPr sz="1600" kern="1200">
        <a:solidFill>
          <a:schemeClr val="tx2"/>
        </a:solidFill>
        <a:latin typeface="Arial" charset="0"/>
        <a:ea typeface="ＭＳ Ｐゴシック" charset="0"/>
        <a:cs typeface="ＭＳ Ｐゴシック" charset="0"/>
      </a:defRPr>
    </a:lvl6pPr>
    <a:lvl7pPr marL="2743200" algn="l" defTabSz="457200" rtl="0" eaLnBrk="1" latinLnBrk="0" hangingPunct="1">
      <a:defRPr sz="1600" kern="1200">
        <a:solidFill>
          <a:schemeClr val="tx2"/>
        </a:solidFill>
        <a:latin typeface="Arial" charset="0"/>
        <a:ea typeface="ＭＳ Ｐゴシック" charset="0"/>
        <a:cs typeface="ＭＳ Ｐゴシック" charset="0"/>
      </a:defRPr>
    </a:lvl7pPr>
    <a:lvl8pPr marL="3200400" algn="l" defTabSz="457200" rtl="0" eaLnBrk="1" latinLnBrk="0" hangingPunct="1">
      <a:defRPr sz="1600" kern="1200">
        <a:solidFill>
          <a:schemeClr val="tx2"/>
        </a:solidFill>
        <a:latin typeface="Arial" charset="0"/>
        <a:ea typeface="ＭＳ Ｐゴシック" charset="0"/>
        <a:cs typeface="ＭＳ Ｐゴシック" charset="0"/>
      </a:defRPr>
    </a:lvl8pPr>
    <a:lvl9pPr marL="3657600" algn="l" defTabSz="457200" rtl="0" eaLnBrk="1" latinLnBrk="0" hangingPunct="1">
      <a:defRPr sz="1600" kern="1200">
        <a:solidFill>
          <a:schemeClr val="tx2"/>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7402C"/>
    <a:srgbClr val="003E99"/>
    <a:srgbClr val="EDEDED"/>
    <a:srgbClr val="EE7D11"/>
    <a:srgbClr val="F76013"/>
    <a:srgbClr val="FEDA9E"/>
    <a:srgbClr val="FFCC00"/>
    <a:srgbClr val="D12827"/>
    <a:srgbClr val="4AA451"/>
    <a:srgbClr val="7E7D0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00A15C55-8517-42AA-B614-E9B94910E393}">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5" autoAdjust="0"/>
    <p:restoredTop sz="99556" autoAdjust="0"/>
  </p:normalViewPr>
  <p:slideViewPr>
    <p:cSldViewPr showGuides="1">
      <p:cViewPr varScale="1">
        <p:scale>
          <a:sx n="68" d="100"/>
          <a:sy n="68" d="100"/>
        </p:scale>
        <p:origin x="-1434" y="-90"/>
      </p:cViewPr>
      <p:guideLst>
        <p:guide orient="horz" pos="957"/>
        <p:guide orient="horz" pos="4031"/>
        <p:guide orient="horz" pos="730"/>
        <p:guide pos="5465"/>
        <p:guide pos="328"/>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50" d="100"/>
          <a:sy n="50" d="100"/>
        </p:scale>
        <p:origin x="-1938" y="-84"/>
      </p:cViewPr>
      <p:guideLst>
        <p:guide orient="horz" pos="3127"/>
        <p:guide pos="2098"/>
      </p:guideLst>
    </p:cSldViewPr>
  </p:notesViewPr>
  <p:gridSpacing cx="92171838" cy="921718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iusnesp0002\homedir$\eich01\Google\h-index%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Sheet1!$A$1</c:f>
              <c:strCache>
                <c:ptCount val="1"/>
                <c:pt idx="0">
                  <c:v>Number of Citations</c:v>
                </c:pt>
              </c:strCache>
            </c:strRef>
          </c:tx>
          <c:val>
            <c:numRef>
              <c:f>Sheet1!$A$2:$A$6</c:f>
              <c:numCache>
                <c:formatCode>General</c:formatCode>
                <c:ptCount val="5"/>
                <c:pt idx="0">
                  <c:v>17</c:v>
                </c:pt>
                <c:pt idx="1">
                  <c:v>9</c:v>
                </c:pt>
                <c:pt idx="2">
                  <c:v>6</c:v>
                </c:pt>
                <c:pt idx="3">
                  <c:v>3</c:v>
                </c:pt>
                <c:pt idx="4">
                  <c:v>2</c:v>
                </c:pt>
              </c:numCache>
            </c:numRef>
          </c:val>
        </c:ser>
        <c:dLbls>
          <c:showVal val="1"/>
        </c:dLbls>
        <c:axId val="97039488"/>
        <c:axId val="97041408"/>
      </c:barChart>
      <c:catAx>
        <c:axId val="97039488"/>
        <c:scaling>
          <c:orientation val="minMax"/>
        </c:scaling>
        <c:axPos val="b"/>
        <c:title>
          <c:tx>
            <c:rich>
              <a:bodyPr/>
              <a:lstStyle/>
              <a:p>
                <a:pPr>
                  <a:defRPr/>
                </a:pPr>
                <a:r>
                  <a:rPr lang="en-US" dirty="0" smtClean="0"/>
                  <a:t>h-core</a:t>
                </a:r>
                <a:endParaRPr lang="en-US" dirty="0"/>
              </a:p>
            </c:rich>
          </c:tx>
          <c:layout>
            <c:manualLayout>
              <c:xMode val="edge"/>
              <c:yMode val="edge"/>
              <c:x val="0.29548713063409382"/>
              <c:y val="0.95046852209774257"/>
            </c:manualLayout>
          </c:layout>
        </c:title>
        <c:tickLblPos val="nextTo"/>
        <c:crossAx val="97041408"/>
        <c:crosses val="autoZero"/>
        <c:auto val="1"/>
        <c:lblAlgn val="ctr"/>
        <c:lblOffset val="100"/>
      </c:catAx>
      <c:valAx>
        <c:axId val="97041408"/>
        <c:scaling>
          <c:orientation val="minMax"/>
        </c:scaling>
        <c:axPos val="l"/>
        <c:majorGridlines/>
        <c:numFmt formatCode="General" sourceLinked="1"/>
        <c:tickLblPos val="nextTo"/>
        <c:crossAx val="97039488"/>
        <c:crosses val="autoZero"/>
        <c:crossBetween val="between"/>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0.554</cdr:x>
      <cdr:y>0.62975</cdr:y>
    </cdr:from>
    <cdr:to>
      <cdr:x>0.7378</cdr:x>
      <cdr:y>0.68664</cdr:y>
    </cdr:to>
    <cdr:sp macro="" textlink="">
      <cdr:nvSpPr>
        <cdr:cNvPr id="2" name="TextBox 1"/>
        <cdr:cNvSpPr txBox="1"/>
      </cdr:nvSpPr>
      <cdr:spPr>
        <a:xfrm xmlns:a="http://schemas.openxmlformats.org/drawingml/2006/main">
          <a:off x="2772816" y="3240360"/>
          <a:ext cx="919933" cy="29268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sym typeface="Wingdings" pitchFamily="2" charset="2"/>
            </a:rPr>
            <a:t></a:t>
          </a:r>
          <a:r>
            <a:rPr lang="en-US" sz="1100" dirty="0" smtClean="0"/>
            <a:t>h-index</a:t>
          </a:r>
          <a:r>
            <a:rPr lang="en-US" sz="1100" dirty="0"/>
            <a:t>: 3</a:t>
          </a:r>
        </a:p>
      </cdr:txBody>
    </cdr:sp>
  </cdr:relSizeAnchor>
  <cdr:relSizeAnchor xmlns:cdr="http://schemas.openxmlformats.org/drawingml/2006/chartDrawing">
    <cdr:from>
      <cdr:x>0.36697</cdr:x>
      <cdr:y>0.48981</cdr:y>
    </cdr:from>
    <cdr:to>
      <cdr:x>0.59716</cdr:x>
      <cdr:y>0.54579</cdr:y>
    </cdr:to>
    <cdr:sp macro="" textlink="">
      <cdr:nvSpPr>
        <cdr:cNvPr id="3" name="TextBox 2"/>
        <cdr:cNvSpPr txBox="1"/>
      </cdr:nvSpPr>
      <cdr:spPr>
        <a:xfrm xmlns:a="http://schemas.openxmlformats.org/drawingml/2006/main">
          <a:off x="1836712" y="2520280"/>
          <a:ext cx="1152128"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sym typeface="Wingdings" pitchFamily="2" charset="2"/>
            </a:rPr>
            <a:t> </a:t>
          </a:r>
          <a:r>
            <a:rPr lang="en-US" sz="1100" dirty="0" smtClean="0"/>
            <a:t>h-median</a:t>
          </a:r>
          <a:r>
            <a:rPr lang="en-US" sz="1100" baseline="0" dirty="0" smtClean="0"/>
            <a:t>: </a:t>
          </a:r>
          <a:r>
            <a:rPr lang="en-US" sz="1100" baseline="0" dirty="0"/>
            <a:t>9</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887663"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l"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6147" name="Rectangle 3"/>
          <p:cNvSpPr>
            <a:spLocks noGrp="1" noChangeArrowheads="1"/>
          </p:cNvSpPr>
          <p:nvPr>
            <p:ph type="dt" sz="quarter" idx="1"/>
          </p:nvPr>
        </p:nvSpPr>
        <p:spPr bwMode="auto">
          <a:xfrm>
            <a:off x="3775075" y="0"/>
            <a:ext cx="2887663"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r"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6148" name="Rectangle 4"/>
          <p:cNvSpPr>
            <a:spLocks noGrp="1" noChangeArrowheads="1"/>
          </p:cNvSpPr>
          <p:nvPr>
            <p:ph type="ftr" sz="quarter" idx="2"/>
          </p:nvPr>
        </p:nvSpPr>
        <p:spPr bwMode="auto">
          <a:xfrm>
            <a:off x="0" y="9429750"/>
            <a:ext cx="2887663"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l"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6149" name="Rectangle 5"/>
          <p:cNvSpPr>
            <a:spLocks noGrp="1" noChangeArrowheads="1"/>
          </p:cNvSpPr>
          <p:nvPr>
            <p:ph type="sldNum" sz="quarter" idx="3"/>
          </p:nvPr>
        </p:nvSpPr>
        <p:spPr bwMode="auto">
          <a:xfrm>
            <a:off x="3775075" y="9429750"/>
            <a:ext cx="2887663"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r" defTabSz="912813">
              <a:spcBef>
                <a:spcPct val="0"/>
              </a:spcBef>
              <a:defRPr sz="1200">
                <a:solidFill>
                  <a:schemeClr val="tx1"/>
                </a:solidFill>
                <a:latin typeface="Times" charset="0"/>
                <a:cs typeface="+mn-cs"/>
              </a:defRPr>
            </a:lvl1pPr>
          </a:lstStyle>
          <a:p>
            <a:pPr>
              <a:defRPr/>
            </a:pPr>
            <a:fld id="{EEC8A6E9-3B0A-0842-8D92-0A31D9BB8D6C}" type="slidenum">
              <a:rPr lang="de-DE"/>
              <a:pPr>
                <a:defRPr/>
              </a:pPr>
              <a:t>‹#›</a:t>
            </a:fld>
            <a:endParaRPr lang="de-DE"/>
          </a:p>
        </p:txBody>
      </p:sp>
    </p:spTree>
    <p:extLst>
      <p:ext uri="{BB962C8B-B14F-4D97-AF65-F5344CB8AC3E}">
        <p14:creationId xmlns:p14="http://schemas.microsoft.com/office/powerpoint/2010/main" xmlns="" val="3664496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87663"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l"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8195" name="Rectangle 3"/>
          <p:cNvSpPr>
            <a:spLocks noGrp="1" noChangeArrowheads="1"/>
          </p:cNvSpPr>
          <p:nvPr>
            <p:ph type="dt" idx="1"/>
          </p:nvPr>
        </p:nvSpPr>
        <p:spPr bwMode="auto">
          <a:xfrm>
            <a:off x="3775075" y="0"/>
            <a:ext cx="2887663"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r"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3076" name="Rectangle 4"/>
          <p:cNvSpPr>
            <a:spLocks noGrp="1" noRot="1" noChangeAspect="1" noChangeArrowheads="1" noTextEdit="1"/>
          </p:cNvSpPr>
          <p:nvPr>
            <p:ph type="sldImg" idx="2"/>
          </p:nvPr>
        </p:nvSpPr>
        <p:spPr bwMode="auto">
          <a:xfrm>
            <a:off x="849313" y="744538"/>
            <a:ext cx="4964112" cy="37242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197" name="Rectangle 5"/>
          <p:cNvSpPr>
            <a:spLocks noGrp="1" noChangeArrowheads="1"/>
          </p:cNvSpPr>
          <p:nvPr>
            <p:ph type="body" sz="quarter" idx="3"/>
          </p:nvPr>
        </p:nvSpPr>
        <p:spPr bwMode="auto">
          <a:xfrm>
            <a:off x="889000" y="4716463"/>
            <a:ext cx="4959350" cy="4465637"/>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p>
            <a:pPr lvl="0"/>
            <a:r>
              <a:rPr lang="de-DE" noProof="0"/>
              <a:t>Klicken Sie, um die Textformatierung des Masters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198" name="Rectangle 6"/>
          <p:cNvSpPr>
            <a:spLocks noGrp="1" noChangeArrowheads="1"/>
          </p:cNvSpPr>
          <p:nvPr>
            <p:ph type="ftr" sz="quarter" idx="4"/>
          </p:nvPr>
        </p:nvSpPr>
        <p:spPr bwMode="auto">
          <a:xfrm>
            <a:off x="0" y="9429750"/>
            <a:ext cx="2887663"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l" defTabSz="913953">
              <a:spcBef>
                <a:spcPct val="0"/>
              </a:spcBef>
              <a:defRPr sz="1200">
                <a:solidFill>
                  <a:schemeClr val="tx1"/>
                </a:solidFill>
                <a:latin typeface="Times" pitchFamily="18" charset="0"/>
                <a:ea typeface="+mn-ea"/>
                <a:cs typeface="+mn-cs"/>
              </a:defRPr>
            </a:lvl1pPr>
          </a:lstStyle>
          <a:p>
            <a:pPr>
              <a:defRPr/>
            </a:pPr>
            <a:endParaRPr lang="de-DE"/>
          </a:p>
        </p:txBody>
      </p:sp>
      <p:sp>
        <p:nvSpPr>
          <p:cNvPr id="8199" name="Rectangle 7"/>
          <p:cNvSpPr>
            <a:spLocks noGrp="1" noChangeArrowheads="1"/>
          </p:cNvSpPr>
          <p:nvPr>
            <p:ph type="sldNum" sz="quarter" idx="5"/>
          </p:nvPr>
        </p:nvSpPr>
        <p:spPr bwMode="auto">
          <a:xfrm>
            <a:off x="3775075" y="9429750"/>
            <a:ext cx="2887663"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r" defTabSz="912813">
              <a:spcBef>
                <a:spcPct val="0"/>
              </a:spcBef>
              <a:defRPr sz="1200">
                <a:solidFill>
                  <a:schemeClr val="tx1"/>
                </a:solidFill>
                <a:latin typeface="Times" charset="0"/>
                <a:cs typeface="+mn-cs"/>
              </a:defRPr>
            </a:lvl1pPr>
          </a:lstStyle>
          <a:p>
            <a:pPr>
              <a:defRPr/>
            </a:pPr>
            <a:fld id="{B7029886-40EC-0D47-A55E-B9CEA8367316}" type="slidenum">
              <a:rPr lang="de-DE"/>
              <a:pPr>
                <a:defRPr/>
              </a:pPr>
              <a:t>‹#›</a:t>
            </a:fld>
            <a:endParaRPr lang="de-DE"/>
          </a:p>
        </p:txBody>
      </p:sp>
    </p:spTree>
    <p:extLst>
      <p:ext uri="{BB962C8B-B14F-4D97-AF65-F5344CB8AC3E}">
        <p14:creationId xmlns:p14="http://schemas.microsoft.com/office/powerpoint/2010/main" xmlns="" val="1498641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ＭＳ Ｐゴシック" charset="0"/>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ＭＳ Ｐゴシック" charset="0"/>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ＭＳ Ｐゴシック" charset="0"/>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ＭＳ Ｐゴシック"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pPr>
              <a:defRPr/>
            </a:pPr>
            <a:fld id="{B7029886-40EC-0D47-A55E-B9CEA8367316}" type="slidenum">
              <a:rPr lang="de-DE" smtClean="0"/>
              <a:pPr>
                <a:defRPr/>
              </a:pPr>
              <a:t>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10" name="Rechteck 9"/>
          <p:cNvSpPr/>
          <p:nvPr userDrawn="1"/>
        </p:nvSpPr>
        <p:spPr bwMode="auto">
          <a:xfrm>
            <a:off x="0" y="0"/>
            <a:ext cx="9180000" cy="6912000"/>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smtClean="0">
              <a:latin typeface="Calibri"/>
            </a:endParaRPr>
          </a:p>
        </p:txBody>
      </p:sp>
      <p:pic>
        <p:nvPicPr>
          <p:cNvPr id="19" name="Bild 10" descr="n_PPT CoverPict_Springer_6.8..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04561" y="993427"/>
            <a:ext cx="4027487" cy="4955909"/>
          </a:xfrm>
          <a:prstGeom prst="rect">
            <a:avLst/>
          </a:prstGeom>
        </p:spPr>
      </p:pic>
      <p:sp>
        <p:nvSpPr>
          <p:cNvPr id="17" name="Rectangle 5"/>
          <p:cNvSpPr>
            <a:spLocks noGrp="1" noChangeArrowheads="1"/>
          </p:cNvSpPr>
          <p:nvPr>
            <p:ph type="subTitle" idx="1" hasCustomPrompt="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dirty="0" smtClean="0"/>
              <a:t>Dr. Guenther Eichhorn</a:t>
            </a:r>
            <a:endParaRPr lang="de-DE" dirty="0"/>
          </a:p>
        </p:txBody>
      </p:sp>
      <p:sp>
        <p:nvSpPr>
          <p:cNvPr id="20" name="Rectangle 4"/>
          <p:cNvSpPr>
            <a:spLocks noGrp="1" noChangeArrowheads="1"/>
          </p:cNvSpPr>
          <p:nvPr>
            <p:ph type="ctrTitle" hasCustomPrompt="1"/>
          </p:nvPr>
        </p:nvSpPr>
        <p:spPr>
          <a:xfrm>
            <a:off x="3772652" y="4165600"/>
            <a:ext cx="4903036" cy="470898"/>
          </a:xfrm>
        </p:spPr>
        <p:txBody>
          <a:bodyPr anchor="t" anchorCtr="0"/>
          <a:lstStyle>
            <a:lvl1pPr>
              <a:defRPr sz="3400" b="0" i="0" spc="30">
                <a:solidFill>
                  <a:schemeClr val="bg1"/>
                </a:solidFill>
                <a:latin typeface="+mj-lt"/>
                <a:cs typeface="Cambria"/>
              </a:defRPr>
            </a:lvl1pPr>
          </a:lstStyle>
          <a:p>
            <a:r>
              <a:rPr lang="en-US" dirty="0" smtClean="0"/>
              <a:t>Abstracting &amp; Indexing</a:t>
            </a:r>
            <a:endParaRPr lang="de-DE" dirty="0"/>
          </a:p>
        </p:txBody>
      </p:sp>
      <p:pic>
        <p:nvPicPr>
          <p:cNvPr id="12" name="Bild 11" descr="verlauf.png"/>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779703" y="2888489"/>
            <a:ext cx="5410200" cy="1016000"/>
          </a:xfrm>
          <a:prstGeom prst="rect">
            <a:avLst/>
          </a:prstGeom>
        </p:spPr>
      </p:pic>
      <p:pic>
        <p:nvPicPr>
          <p:cNvPr id="8" name="Bild 7" descr="SpringerMedia_pms.png"/>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4030134" y="3134285"/>
            <a:ext cx="2927350" cy="530225"/>
          </a:xfrm>
          <a:prstGeom prst="rect">
            <a:avLst/>
          </a:prstGeom>
        </p:spPr>
      </p:pic>
    </p:spTree>
    <p:extLst>
      <p:ext uri="{BB962C8B-B14F-4D97-AF65-F5344CB8AC3E}">
        <p14:creationId xmlns:p14="http://schemas.microsoft.com/office/powerpoint/2010/main" xmlns="" val="592265696"/>
      </p:ext>
    </p:extLst>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hasCustomPrompt="1"/>
          </p:nvPr>
        </p:nvSpPr>
        <p:spPr bwMode="auto">
          <a:xfrm>
            <a:off x="522000" y="1519237"/>
            <a:ext cx="8136000" cy="487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dirty="0" smtClean="0"/>
              <a:t>Click to edit text</a:t>
            </a:r>
          </a:p>
          <a:p>
            <a:pPr lvl="0"/>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ext text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r>
              <a:rPr lang="en-US" dirty="0" smtClean="0"/>
              <a:t> </a:t>
            </a:r>
            <a:r>
              <a:rPr lang="en-US" dirty="0" err="1" smtClean="0"/>
              <a:t>text</a:t>
            </a:r>
            <a:endParaRPr lang="en-US" dirty="0" smtClean="0"/>
          </a:p>
        </p:txBody>
      </p:sp>
      <p:sp>
        <p:nvSpPr>
          <p:cNvPr id="4" name="Titel 3"/>
          <p:cNvSpPr>
            <a:spLocks noGrp="1"/>
          </p:cNvSpPr>
          <p:nvPr>
            <p:ph type="title" hasCustomPrompt="1"/>
          </p:nvPr>
        </p:nvSpPr>
        <p:spPr/>
        <p:txBody>
          <a:bodyPr/>
          <a:lstStyle>
            <a:lvl1pPr>
              <a:defRPr/>
            </a:lvl1pPr>
          </a:lstStyle>
          <a:p>
            <a:r>
              <a:rPr lang="de-DE" dirty="0" smtClean="0"/>
              <a:t>Click </a:t>
            </a:r>
            <a:r>
              <a:rPr lang="de-DE" dirty="0" err="1" smtClean="0"/>
              <a:t>to</a:t>
            </a:r>
            <a:r>
              <a:rPr lang="de-DE" dirty="0" smtClean="0"/>
              <a:t> </a:t>
            </a:r>
            <a:r>
              <a:rPr lang="de-DE" dirty="0" err="1" smtClean="0"/>
              <a:t>edit</a:t>
            </a:r>
            <a:r>
              <a:rPr lang="de-DE" dirty="0" smtClean="0"/>
              <a:t> Headline</a:t>
            </a:r>
            <a:endParaRPr lang="de-DE" dirty="0"/>
          </a:p>
        </p:txBody>
      </p:sp>
    </p:spTree>
    <p:extLst>
      <p:ext uri="{BB962C8B-B14F-4D97-AF65-F5344CB8AC3E}">
        <p14:creationId xmlns:p14="http://schemas.microsoft.com/office/powerpoint/2010/main" xmlns="" val="1479831993"/>
      </p:ext>
    </p:extLst>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ed li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Rectangle 6"/>
          <p:cNvSpPr>
            <a:spLocks noGrp="1" noChangeArrowheads="1"/>
          </p:cNvSpPr>
          <p:nvPr>
            <p:ph idx="11" hasCustomPrompt="1"/>
          </p:nvPr>
        </p:nvSpPr>
        <p:spPr bwMode="auto">
          <a:xfrm>
            <a:off x="522000" y="1512000"/>
            <a:ext cx="8136000" cy="48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tIns="0"/>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de-DE" dirty="0" smtClean="0"/>
              <a:t>Click </a:t>
            </a:r>
            <a:r>
              <a:rPr lang="de-DE" dirty="0" err="1" smtClean="0"/>
              <a:t>to</a:t>
            </a:r>
            <a:r>
              <a:rPr lang="de-DE" dirty="0" smtClean="0"/>
              <a:t> </a:t>
            </a:r>
            <a:r>
              <a:rPr lang="de-DE" dirty="0" err="1" smtClean="0"/>
              <a:t>edit</a:t>
            </a:r>
            <a:r>
              <a:rPr lang="de-DE" dirty="0" smtClean="0"/>
              <a:t> </a:t>
            </a:r>
            <a:r>
              <a:rPr lang="de-DE" dirty="0" err="1" smtClean="0"/>
              <a:t>bulleted</a:t>
            </a:r>
            <a:r>
              <a:rPr lang="de-DE" dirty="0" smtClean="0"/>
              <a:t> </a:t>
            </a:r>
            <a:r>
              <a:rPr lang="de-DE" dirty="0" err="1" smtClean="0"/>
              <a:t>list</a:t>
            </a:r>
            <a:endParaRPr lang="de-DE" dirty="0" smtClean="0"/>
          </a:p>
          <a:p>
            <a:pPr lvl="1"/>
            <a:r>
              <a:rPr lang="de-DE" dirty="0" smtClean="0"/>
              <a:t>List </a:t>
            </a:r>
            <a:r>
              <a:rPr lang="de-DE" dirty="0" err="1" smtClean="0"/>
              <a:t>level</a:t>
            </a:r>
            <a:r>
              <a:rPr lang="de-DE" dirty="0" smtClean="0"/>
              <a:t> 2</a:t>
            </a:r>
          </a:p>
          <a:p>
            <a:pPr lvl="2"/>
            <a:r>
              <a:rPr lang="de-DE" dirty="0" smtClean="0"/>
              <a:t>List </a:t>
            </a:r>
            <a:r>
              <a:rPr lang="de-DE" dirty="0" err="1" smtClean="0"/>
              <a:t>level</a:t>
            </a:r>
            <a:r>
              <a:rPr lang="de-DE" dirty="0" smtClean="0"/>
              <a:t> 3</a:t>
            </a:r>
          </a:p>
          <a:p>
            <a:pPr lvl="3"/>
            <a:r>
              <a:rPr lang="de-DE" dirty="0" smtClean="0"/>
              <a:t>List </a:t>
            </a:r>
            <a:r>
              <a:rPr lang="de-DE" dirty="0" err="1" smtClean="0"/>
              <a:t>level</a:t>
            </a:r>
            <a:r>
              <a:rPr lang="de-DE" dirty="0" smtClean="0"/>
              <a:t> 4</a:t>
            </a:r>
          </a:p>
          <a:p>
            <a:pPr lvl="4"/>
            <a:r>
              <a:rPr lang="de-DE" dirty="0" smtClean="0"/>
              <a:t>List </a:t>
            </a:r>
            <a:r>
              <a:rPr lang="de-DE" dirty="0" err="1" smtClean="0"/>
              <a:t>level</a:t>
            </a:r>
            <a:r>
              <a:rPr lang="de-DE" dirty="0" smtClean="0"/>
              <a:t> 5</a:t>
            </a:r>
            <a:endParaRPr lang="de-DE" dirty="0"/>
          </a:p>
        </p:txBody>
      </p:sp>
    </p:spTree>
    <p:extLst>
      <p:ext uri="{BB962C8B-B14F-4D97-AF65-F5344CB8AC3E}">
        <p14:creationId xmlns:p14="http://schemas.microsoft.com/office/powerpoint/2010/main" xmlns="" val="19727925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wo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Content Placeholder 6"/>
          <p:cNvSpPr>
            <a:spLocks noGrp="1" noChangeArrowheads="1"/>
          </p:cNvSpPr>
          <p:nvPr>
            <p:ph idx="11" hasCustomPrompt="1"/>
          </p:nvPr>
        </p:nvSpPr>
        <p:spPr bwMode="auto">
          <a:xfrm>
            <a:off x="522000" y="1512000"/>
            <a:ext cx="3960000" cy="21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dirty="0" smtClean="0"/>
              <a:t>Click </a:t>
            </a:r>
            <a:r>
              <a:rPr lang="de-DE" dirty="0" err="1" smtClean="0"/>
              <a:t>to</a:t>
            </a:r>
            <a:r>
              <a:rPr lang="de-DE" dirty="0" smtClean="0"/>
              <a:t> </a:t>
            </a:r>
            <a:r>
              <a:rPr lang="de-DE" dirty="0" err="1" smtClean="0"/>
              <a:t>edit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endParaRPr lang="de-DE" dirty="0"/>
          </a:p>
        </p:txBody>
      </p:sp>
      <p:sp>
        <p:nvSpPr>
          <p:cNvPr id="4" name="Rectangle 6"/>
          <p:cNvSpPr>
            <a:spLocks noGrp="1" noChangeArrowheads="1"/>
          </p:cNvSpPr>
          <p:nvPr>
            <p:ph idx="12" hasCustomPrompt="1"/>
          </p:nvPr>
        </p:nvSpPr>
        <p:spPr bwMode="auto">
          <a:xfrm>
            <a:off x="4680000" y="1512000"/>
            <a:ext cx="3960000" cy="21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dirty="0" smtClean="0"/>
              <a:t>Click </a:t>
            </a:r>
            <a:r>
              <a:rPr lang="de-DE" dirty="0" err="1" smtClean="0"/>
              <a:t>to</a:t>
            </a:r>
            <a:r>
              <a:rPr lang="de-DE" dirty="0" smtClean="0"/>
              <a:t> </a:t>
            </a:r>
            <a:r>
              <a:rPr lang="de-DE" dirty="0" err="1" smtClean="0"/>
              <a:t>edit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endParaRPr lang="de-DE" dirty="0"/>
          </a:p>
        </p:txBody>
      </p:sp>
    </p:spTree>
    <p:extLst>
      <p:ext uri="{BB962C8B-B14F-4D97-AF65-F5344CB8AC3E}">
        <p14:creationId xmlns:p14="http://schemas.microsoft.com/office/powerpoint/2010/main" xmlns="" val="82457247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Textplatzhalter 2"/>
          <p:cNvSpPr>
            <a:spLocks noGrp="1"/>
          </p:cNvSpPr>
          <p:nvPr>
            <p:ph type="body" idx="1" hasCustomPrompt="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Headline</a:t>
            </a:r>
          </a:p>
        </p:txBody>
      </p:sp>
      <p:sp>
        <p:nvSpPr>
          <p:cNvPr id="4" name="Inhaltsplatzhalter 3"/>
          <p:cNvSpPr>
            <a:spLocks noGrp="1"/>
          </p:cNvSpPr>
          <p:nvPr>
            <p:ph sz="half" idx="2" hasCustomPrompt="1"/>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de-DE" dirty="0" smtClean="0"/>
              <a:t>Click </a:t>
            </a:r>
            <a:r>
              <a:rPr lang="de-DE" dirty="0" err="1" smtClean="0"/>
              <a:t>to</a:t>
            </a:r>
            <a:r>
              <a:rPr lang="de-DE" dirty="0" smtClean="0"/>
              <a:t> </a:t>
            </a:r>
            <a:r>
              <a:rPr lang="de-DE" dirty="0" err="1" smtClean="0"/>
              <a:t>edit</a:t>
            </a:r>
            <a:r>
              <a:rPr lang="de-DE" dirty="0" smtClean="0"/>
              <a:t> </a:t>
            </a:r>
            <a:r>
              <a:rPr lang="de-DE" dirty="0" err="1" smtClean="0"/>
              <a:t>bulleted</a:t>
            </a:r>
            <a:r>
              <a:rPr lang="de-DE" dirty="0" smtClean="0"/>
              <a:t> </a:t>
            </a:r>
            <a:r>
              <a:rPr lang="de-DE" dirty="0" err="1" smtClean="0"/>
              <a:t>list</a:t>
            </a:r>
            <a:endParaRPr lang="de-DE" dirty="0" smtClean="0"/>
          </a:p>
          <a:p>
            <a:pPr lvl="1"/>
            <a:r>
              <a:rPr lang="de-DE" dirty="0" smtClean="0"/>
              <a:t>List </a:t>
            </a:r>
            <a:r>
              <a:rPr lang="de-DE" dirty="0" err="1" smtClean="0"/>
              <a:t>level</a:t>
            </a:r>
            <a:r>
              <a:rPr lang="de-DE" dirty="0" smtClean="0"/>
              <a:t> 2</a:t>
            </a:r>
          </a:p>
          <a:p>
            <a:pPr lvl="2"/>
            <a:r>
              <a:rPr lang="de-DE" dirty="0" smtClean="0"/>
              <a:t>List </a:t>
            </a:r>
            <a:r>
              <a:rPr lang="de-DE" dirty="0" err="1" smtClean="0"/>
              <a:t>level</a:t>
            </a:r>
            <a:r>
              <a:rPr lang="de-DE" dirty="0" smtClean="0"/>
              <a:t> 3</a:t>
            </a:r>
          </a:p>
          <a:p>
            <a:pPr lvl="3"/>
            <a:r>
              <a:rPr lang="de-DE" dirty="0" smtClean="0"/>
              <a:t>List </a:t>
            </a:r>
            <a:r>
              <a:rPr lang="de-DE" dirty="0" err="1" smtClean="0"/>
              <a:t>level</a:t>
            </a:r>
            <a:r>
              <a:rPr lang="de-DE" dirty="0" smtClean="0"/>
              <a:t> 4</a:t>
            </a:r>
          </a:p>
          <a:p>
            <a:pPr lvl="4"/>
            <a:r>
              <a:rPr lang="de-DE" dirty="0" smtClean="0"/>
              <a:t>List </a:t>
            </a:r>
            <a:r>
              <a:rPr lang="de-DE" dirty="0" err="1" smtClean="0"/>
              <a:t>level</a:t>
            </a:r>
            <a:r>
              <a:rPr lang="de-DE" dirty="0" smtClean="0"/>
              <a:t> 5</a:t>
            </a:r>
            <a:endParaRPr lang="de-DE" dirty="0"/>
          </a:p>
        </p:txBody>
      </p:sp>
      <p:sp>
        <p:nvSpPr>
          <p:cNvPr id="5" name="Textplatzhalter 4"/>
          <p:cNvSpPr>
            <a:spLocks noGrp="1"/>
          </p:cNvSpPr>
          <p:nvPr>
            <p:ph type="body" sz="quarter" idx="3" hasCustomPrompt="1"/>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Headline</a:t>
            </a:r>
          </a:p>
        </p:txBody>
      </p:sp>
      <p:sp>
        <p:nvSpPr>
          <p:cNvPr id="6" name="Inhaltsplatzhalter 3"/>
          <p:cNvSpPr>
            <a:spLocks noGrp="1"/>
          </p:cNvSpPr>
          <p:nvPr>
            <p:ph sz="half" idx="10" hasCustomPrompt="1"/>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de-DE" dirty="0" smtClean="0"/>
              <a:t>Click </a:t>
            </a:r>
            <a:r>
              <a:rPr lang="de-DE" dirty="0" err="1" smtClean="0"/>
              <a:t>to</a:t>
            </a:r>
            <a:r>
              <a:rPr lang="de-DE" dirty="0" smtClean="0"/>
              <a:t> </a:t>
            </a:r>
            <a:r>
              <a:rPr lang="de-DE" dirty="0" err="1" smtClean="0"/>
              <a:t>edit</a:t>
            </a:r>
            <a:r>
              <a:rPr lang="de-DE" dirty="0" smtClean="0"/>
              <a:t> </a:t>
            </a:r>
            <a:r>
              <a:rPr lang="de-DE" dirty="0" err="1" smtClean="0"/>
              <a:t>bulleted</a:t>
            </a:r>
            <a:r>
              <a:rPr lang="de-DE" dirty="0" smtClean="0"/>
              <a:t> </a:t>
            </a:r>
            <a:r>
              <a:rPr lang="de-DE" dirty="0" err="1" smtClean="0"/>
              <a:t>list</a:t>
            </a:r>
            <a:endParaRPr lang="de-DE" dirty="0" smtClean="0"/>
          </a:p>
          <a:p>
            <a:pPr lvl="1"/>
            <a:r>
              <a:rPr lang="de-DE" dirty="0" smtClean="0"/>
              <a:t>List </a:t>
            </a:r>
            <a:r>
              <a:rPr lang="de-DE" dirty="0" err="1" smtClean="0"/>
              <a:t>level</a:t>
            </a:r>
            <a:r>
              <a:rPr lang="de-DE" dirty="0" smtClean="0"/>
              <a:t> 2</a:t>
            </a:r>
          </a:p>
          <a:p>
            <a:pPr lvl="2"/>
            <a:r>
              <a:rPr lang="de-DE" dirty="0" smtClean="0"/>
              <a:t>List </a:t>
            </a:r>
            <a:r>
              <a:rPr lang="de-DE" dirty="0" err="1" smtClean="0"/>
              <a:t>level</a:t>
            </a:r>
            <a:r>
              <a:rPr lang="de-DE" dirty="0" smtClean="0"/>
              <a:t> 3</a:t>
            </a:r>
          </a:p>
          <a:p>
            <a:pPr lvl="3"/>
            <a:r>
              <a:rPr lang="de-DE" dirty="0" smtClean="0"/>
              <a:t>List </a:t>
            </a:r>
            <a:r>
              <a:rPr lang="de-DE" dirty="0" err="1" smtClean="0"/>
              <a:t>level</a:t>
            </a:r>
            <a:r>
              <a:rPr lang="de-DE" dirty="0" smtClean="0"/>
              <a:t> 4</a:t>
            </a:r>
          </a:p>
          <a:p>
            <a:pPr lvl="4"/>
            <a:r>
              <a:rPr lang="de-DE" dirty="0" smtClean="0"/>
              <a:t>List </a:t>
            </a:r>
            <a:r>
              <a:rPr lang="de-DE" dirty="0" err="1" smtClean="0"/>
              <a:t>level</a:t>
            </a:r>
            <a:r>
              <a:rPr lang="de-DE" dirty="0" smtClean="0"/>
              <a:t> 5</a:t>
            </a:r>
            <a:endParaRPr lang="de-DE" dirty="0"/>
          </a:p>
        </p:txBody>
      </p:sp>
    </p:spTree>
    <p:extLst>
      <p:ext uri="{BB962C8B-B14F-4D97-AF65-F5344CB8AC3E}">
        <p14:creationId xmlns:p14="http://schemas.microsoft.com/office/powerpoint/2010/main" xmlns="" val="331395577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smtClean="0"/>
              <a:t>Click to edit Master text styles</a:t>
            </a:r>
          </a:p>
        </p:txBody>
      </p:sp>
    </p:spTree>
    <p:extLst>
      <p:ext uri="{BB962C8B-B14F-4D97-AF65-F5344CB8AC3E}">
        <p14:creationId xmlns:p14="http://schemas.microsoft.com/office/powerpoint/2010/main" xmlns="" val="1065438641"/>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Table Placeholder 3"/>
          <p:cNvSpPr>
            <a:spLocks noGrp="1"/>
          </p:cNvSpPr>
          <p:nvPr>
            <p:ph type="tbl" sz="quarter" idx="10"/>
          </p:nvPr>
        </p:nvSpPr>
        <p:spPr>
          <a:xfrm>
            <a:off x="520700" y="1519238"/>
            <a:ext cx="8154988" cy="4879975"/>
          </a:xfrm>
        </p:spPr>
        <p:txBody>
          <a:bodyPr/>
          <a:lstStyle/>
          <a:p>
            <a:r>
              <a:rPr lang="en-US" smtClean="0"/>
              <a:t>Click icon to add table</a:t>
            </a:r>
            <a:endParaRPr lang="de-DE"/>
          </a:p>
        </p:txBody>
      </p:sp>
    </p:spTree>
    <p:extLst>
      <p:ext uri="{BB962C8B-B14F-4D97-AF65-F5344CB8AC3E}">
        <p14:creationId xmlns:p14="http://schemas.microsoft.com/office/powerpoint/2010/main" xmlns="" val="698231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5877480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basic grid">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3635897" y="2996952"/>
            <a:ext cx="1800200" cy="504056"/>
          </a:xfrm>
        </p:spPr>
        <p:txBody>
          <a:bodyPr/>
          <a:lstStyle>
            <a:lvl1pPr>
              <a:defRPr sz="3000">
                <a:solidFill>
                  <a:srgbClr val="999999"/>
                </a:solidFill>
              </a:defRPr>
            </a:lvl1pPr>
          </a:lstStyle>
          <a:p>
            <a:r>
              <a:rPr lang="de-DE" dirty="0" smtClean="0">
                <a:latin typeface="Calibri" charset="0"/>
                <a:ea typeface="Calibri" charset="0"/>
              </a:rPr>
              <a:t>Basic </a:t>
            </a:r>
            <a:r>
              <a:rPr lang="de-DE" dirty="0" err="1" smtClean="0">
                <a:latin typeface="Calibri" charset="0"/>
                <a:ea typeface="Calibri" charset="0"/>
              </a:rPr>
              <a:t>Grid</a:t>
            </a:r>
            <a:endParaRPr lang="de-DE" dirty="0">
              <a:latin typeface="Calibri" charset="0"/>
              <a:ea typeface="Calibri" charset="0"/>
            </a:endParaRPr>
          </a:p>
        </p:txBody>
      </p:sp>
      <p:grpSp>
        <p:nvGrpSpPr>
          <p:cNvPr id="4" name="Gruppierung 26"/>
          <p:cNvGrpSpPr/>
          <p:nvPr userDrawn="1"/>
        </p:nvGrpSpPr>
        <p:grpSpPr>
          <a:xfrm>
            <a:off x="503999" y="908720"/>
            <a:ext cx="8172000" cy="5974680"/>
            <a:chOff x="539552" y="908720"/>
            <a:chExt cx="8157581" cy="5974680"/>
          </a:xfrm>
        </p:grpSpPr>
        <p:cxnSp>
          <p:nvCxnSpPr>
            <p:cNvPr id="5" name="Gerade Verbindung 8"/>
            <p:cNvCxnSpPr>
              <a:cxnSpLocks noChangeShapeType="1"/>
            </p:cNvCxnSpPr>
            <p:nvPr/>
          </p:nvCxnSpPr>
          <p:spPr bwMode="auto">
            <a:xfrm>
              <a:off x="546755" y="927770"/>
              <a:ext cx="0" cy="5949280"/>
            </a:xfrm>
            <a:prstGeom prst="line">
              <a:avLst/>
            </a:prstGeom>
            <a:noFill/>
            <a:ln w="9525">
              <a:solidFill>
                <a:schemeClr val="accent4"/>
              </a:solidFill>
              <a:round/>
              <a:headEnd/>
              <a:tailEnd/>
            </a:ln>
            <a:extLst>
              <a:ext uri="{909E8E84-426E-40dd-AFC4-6F175D3DCCD1}">
                <a14:hiddenFill xmlns:a14="http://schemas.microsoft.com/office/drawing/2010/main" xmlns="">
                  <a:noFill/>
                </a14:hiddenFill>
              </a:ext>
            </a:extLst>
          </p:spPr>
        </p:cxnSp>
        <p:cxnSp>
          <p:nvCxnSpPr>
            <p:cNvPr id="6" name="Gerade Verbindung 9"/>
            <p:cNvCxnSpPr>
              <a:cxnSpLocks noChangeShapeType="1"/>
            </p:cNvCxnSpPr>
            <p:nvPr/>
          </p:nvCxnSpPr>
          <p:spPr bwMode="auto">
            <a:xfrm>
              <a:off x="8690163" y="908720"/>
              <a:ext cx="0" cy="5974680"/>
            </a:xfrm>
            <a:prstGeom prst="line">
              <a:avLst/>
            </a:prstGeom>
            <a:noFill/>
            <a:ln w="9525">
              <a:solidFill>
                <a:schemeClr val="accent4"/>
              </a:solidFill>
              <a:round/>
              <a:headEnd/>
              <a:tailEnd/>
            </a:ln>
            <a:extLst>
              <a:ext uri="{909E8E84-426E-40dd-AFC4-6F175D3DCCD1}">
                <a14:hiddenFill xmlns:a14="http://schemas.microsoft.com/office/drawing/2010/main" xmlns="">
                  <a:noFill/>
                </a14:hiddenFill>
              </a:ext>
            </a:extLst>
          </p:spPr>
        </p:cxnSp>
        <p:cxnSp>
          <p:nvCxnSpPr>
            <p:cNvPr id="7" name="Gerade Verbindung 6"/>
            <p:cNvCxnSpPr>
              <a:cxnSpLocks noChangeShapeType="1"/>
            </p:cNvCxnSpPr>
            <p:nvPr/>
          </p:nvCxnSpPr>
          <p:spPr bwMode="auto">
            <a:xfrm>
              <a:off x="553105" y="1162099"/>
              <a:ext cx="8143200" cy="0"/>
            </a:xfrm>
            <a:prstGeom prst="line">
              <a:avLst/>
            </a:prstGeom>
            <a:noFill/>
            <a:ln w="9525">
              <a:solidFill>
                <a:schemeClr val="accent4"/>
              </a:solidFill>
              <a:prstDash val="dash"/>
              <a:round/>
              <a:headEnd/>
              <a:tailEnd/>
            </a:ln>
            <a:extLst>
              <a:ext uri="{909E8E84-426E-40dd-AFC4-6F175D3DCCD1}">
                <a14:hiddenFill xmlns:a14="http://schemas.microsoft.com/office/drawing/2010/main" xmlns="">
                  <a:noFill/>
                </a14:hiddenFill>
              </a:ext>
            </a:extLst>
          </p:spPr>
        </p:cxnSp>
        <p:cxnSp>
          <p:nvCxnSpPr>
            <p:cNvPr id="8" name="Gerade Verbindung 7"/>
            <p:cNvCxnSpPr>
              <a:cxnSpLocks noChangeShapeType="1"/>
            </p:cNvCxnSpPr>
            <p:nvPr/>
          </p:nvCxnSpPr>
          <p:spPr bwMode="auto">
            <a:xfrm flipV="1">
              <a:off x="539552" y="912813"/>
              <a:ext cx="8157581" cy="16623"/>
            </a:xfrm>
            <a:prstGeom prst="line">
              <a:avLst/>
            </a:prstGeom>
            <a:noFill/>
            <a:ln w="9525">
              <a:solidFill>
                <a:schemeClr val="accent4"/>
              </a:solidFill>
              <a:prstDash val="solid"/>
              <a:round/>
              <a:headEnd/>
              <a:tailEnd/>
            </a:ln>
            <a:extLst>
              <a:ext uri="{909E8E84-426E-40dd-AFC4-6F175D3DCCD1}">
                <a14:hiddenFill xmlns:a14="http://schemas.microsoft.com/office/drawing/2010/main" xmlns="">
                  <a:noFill/>
                </a14:hiddenFill>
              </a:ext>
            </a:extLst>
          </p:spPr>
        </p:cxnSp>
        <p:cxnSp>
          <p:nvCxnSpPr>
            <p:cNvPr id="9" name="Gerade Verbindung 12"/>
            <p:cNvCxnSpPr>
              <a:cxnSpLocks noChangeShapeType="1"/>
            </p:cNvCxnSpPr>
            <p:nvPr userDrawn="1"/>
          </p:nvCxnSpPr>
          <p:spPr bwMode="auto">
            <a:xfrm>
              <a:off x="557521" y="6390000"/>
              <a:ext cx="8129433" cy="0"/>
            </a:xfrm>
            <a:prstGeom prst="line">
              <a:avLst/>
            </a:prstGeom>
            <a:noFill/>
            <a:ln w="9525">
              <a:solidFill>
                <a:schemeClr val="accent4"/>
              </a:solidFill>
              <a:prstDash val="solid"/>
              <a:round/>
              <a:headEnd/>
              <a:tailEnd/>
            </a:ln>
            <a:extLst>
              <a:ext uri="{909E8E84-426E-40dd-AFC4-6F175D3DCCD1}">
                <a14:hiddenFill xmlns:a14="http://schemas.microsoft.com/office/drawing/2010/main" xmlns="">
                  <a:noFill/>
                </a14:hiddenFill>
              </a:ext>
            </a:extLst>
          </p:spPr>
        </p:cxnSp>
        <p:cxnSp>
          <p:nvCxnSpPr>
            <p:cNvPr id="10" name="Gerade Verbindung 12"/>
            <p:cNvCxnSpPr>
              <a:cxnSpLocks noChangeShapeType="1"/>
            </p:cNvCxnSpPr>
            <p:nvPr userDrawn="1"/>
          </p:nvCxnSpPr>
          <p:spPr bwMode="auto">
            <a:xfrm>
              <a:off x="546935" y="1514320"/>
              <a:ext cx="8143200" cy="0"/>
            </a:xfrm>
            <a:prstGeom prst="line">
              <a:avLst/>
            </a:prstGeom>
            <a:noFill/>
            <a:ln w="9525">
              <a:solidFill>
                <a:schemeClr val="accent4"/>
              </a:solidFill>
              <a:prstDash val="solid"/>
              <a:round/>
              <a:headEnd/>
              <a:tailEnd/>
            </a:ln>
            <a:extLst>
              <a:ext uri="{909E8E84-426E-40dd-AFC4-6F175D3DCCD1}">
                <a14:hiddenFill xmlns:a14="http://schemas.microsoft.com/office/drawing/2010/main" xmlns="">
                  <a:noFill/>
                </a14:hiddenFill>
              </a:ext>
            </a:extLst>
          </p:spPr>
        </p:cxnSp>
      </p:grpSp>
    </p:spTree>
    <p:extLst>
      <p:ext uri="{BB962C8B-B14F-4D97-AF65-F5344CB8AC3E}">
        <p14:creationId xmlns:p14="http://schemas.microsoft.com/office/powerpoint/2010/main" xmlns="" val="118022304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9" name="Rectangle 5"/>
          <p:cNvSpPr>
            <a:spLocks noGrp="1" noChangeArrowheads="1"/>
          </p:cNvSpPr>
          <p:nvPr>
            <p:ph type="title"/>
          </p:nvPr>
        </p:nvSpPr>
        <p:spPr bwMode="auto">
          <a:xfrm>
            <a:off x="520700" y="918000"/>
            <a:ext cx="8155238" cy="304699"/>
          </a:xfrm>
          <a:prstGeom prst="rect">
            <a:avLst/>
          </a:prstGeom>
          <a:noFill/>
          <a:ln>
            <a:noFill/>
          </a:ln>
          <a:extLs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r>
              <a:rPr lang="de-DE" dirty="0" smtClean="0"/>
              <a:t>Click </a:t>
            </a:r>
            <a:r>
              <a:rPr lang="de-DE" dirty="0" err="1" smtClean="0"/>
              <a:t>to</a:t>
            </a:r>
            <a:r>
              <a:rPr lang="de-DE" dirty="0" smtClean="0"/>
              <a:t> </a:t>
            </a:r>
            <a:r>
              <a:rPr lang="de-DE" dirty="0" err="1" smtClean="0"/>
              <a:t>edit</a:t>
            </a:r>
            <a:r>
              <a:rPr lang="de-DE" dirty="0" smtClean="0"/>
              <a:t> Headline</a:t>
            </a:r>
            <a:endParaRPr lang="de-DE" dirty="0"/>
          </a:p>
        </p:txBody>
      </p:sp>
      <p:sp>
        <p:nvSpPr>
          <p:cNvPr id="14340" name="Rectangle 6"/>
          <p:cNvSpPr>
            <a:spLocks noGrp="1" noChangeArrowheads="1"/>
          </p:cNvSpPr>
          <p:nvPr>
            <p:ph type="body" idx="1"/>
          </p:nvPr>
        </p:nvSpPr>
        <p:spPr bwMode="auto">
          <a:xfrm>
            <a:off x="520700" y="1512000"/>
            <a:ext cx="8155238" cy="48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marL="0" marR="0" lvl="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a:pPr>
            <a:r>
              <a:rPr lang="de-DE" dirty="0" smtClean="0"/>
              <a:t>Click </a:t>
            </a:r>
            <a:r>
              <a:rPr lang="de-DE" dirty="0" err="1" smtClean="0"/>
              <a:t>to</a:t>
            </a:r>
            <a:r>
              <a:rPr lang="de-DE" dirty="0" smtClean="0"/>
              <a:t> </a:t>
            </a:r>
            <a:r>
              <a:rPr lang="de-DE" dirty="0" err="1" smtClean="0"/>
              <a:t>edit</a:t>
            </a:r>
            <a:r>
              <a:rPr lang="de-DE" dirty="0" smtClean="0"/>
              <a:t> </a:t>
            </a:r>
            <a:r>
              <a:rPr lang="de-DE" dirty="0" err="1" smtClean="0"/>
              <a:t>text</a:t>
            </a:r>
            <a:r>
              <a:rPr lang="de-DE" dirty="0" smtClean="0"/>
              <a:t> </a:t>
            </a:r>
          </a:p>
          <a:p>
            <a:pPr marL="0" marR="0" lvl="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a:pP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t</a:t>
            </a:r>
            <a:r>
              <a:rPr lang="de-DE" dirty="0" err="1" smtClean="0"/>
              <a: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r>
              <a:rPr lang="de-DE" dirty="0" err="1" smtClean="0"/>
              <a:t>text</a:t>
            </a:r>
            <a:r>
              <a:rPr lang="de-DE" dirty="0" smtClean="0"/>
              <a:t> </a:t>
            </a:r>
          </a:p>
        </p:txBody>
      </p:sp>
      <p:pic>
        <p:nvPicPr>
          <p:cNvPr id="8" name="Bild 1" descr="Kopfbalken.png"/>
          <p:cNvPicPr>
            <a:picLocks/>
          </p:cNvPicPr>
          <p:nvPr/>
        </p:nvPicPr>
        <p:blipFill>
          <a:blip r:embed="rId11" cstate="email">
            <a:extLst>
              <a:ext uri="{28A0092B-C50C-407E-A947-70E740481C1C}">
                <a14:useLocalDpi xmlns:a14="http://schemas.microsoft.com/office/drawing/2010/main" xmlns="" val="0"/>
              </a:ext>
            </a:extLst>
          </a:blip>
          <a:stretch>
            <a:fillRect/>
          </a:stretch>
        </p:blipFill>
        <p:spPr>
          <a:xfrm>
            <a:off x="203835" y="0"/>
            <a:ext cx="8940165" cy="612000"/>
          </a:xfrm>
          <a:prstGeom prst="rect">
            <a:avLst/>
          </a:prstGeom>
        </p:spPr>
      </p:pic>
      <p:sp>
        <p:nvSpPr>
          <p:cNvPr id="9" name="Rectangle 8"/>
          <p:cNvSpPr>
            <a:spLocks noChangeArrowheads="1"/>
          </p:cNvSpPr>
          <p:nvPr/>
        </p:nvSpPr>
        <p:spPr bwMode="auto">
          <a:xfrm>
            <a:off x="522000" y="212400"/>
            <a:ext cx="2592388" cy="209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180000" rIns="0" bIns="36000" anchor="ctr"/>
          <a:lstStyle/>
          <a:p>
            <a:pPr algn="l">
              <a:spcBef>
                <a:spcPct val="0"/>
              </a:spcBef>
            </a:pPr>
            <a:r>
              <a:rPr lang="en-US" sz="900" noProof="0" dirty="0" smtClean="0">
                <a:solidFill>
                  <a:schemeClr val="accent4"/>
                </a:solidFill>
                <a:latin typeface="Calibri" charset="0"/>
                <a:cs typeface="Calibri" charset="0"/>
              </a:rPr>
              <a:t>Abstracting &amp; Indexing| </a:t>
            </a:r>
            <a:fld id="{A1A0AA79-7A1D-9248-9DC2-6DAA7CB659D3}" type="datetime1">
              <a:rPr lang="en-US" sz="900" noProof="0" smtClean="0">
                <a:solidFill>
                  <a:schemeClr val="accent4"/>
                </a:solidFill>
                <a:latin typeface="Calibri" charset="0"/>
                <a:cs typeface="Calibri" charset="0"/>
              </a:rPr>
              <a:pPr algn="l">
                <a:spcBef>
                  <a:spcPct val="0"/>
                </a:spcBef>
              </a:pPr>
              <a:t>27-Aug-14</a:t>
            </a:fld>
            <a:r>
              <a:rPr lang="en-US" sz="900" noProof="0" dirty="0" smtClean="0">
                <a:solidFill>
                  <a:schemeClr val="accent4"/>
                </a:solidFill>
                <a:latin typeface="Calibri" charset="0"/>
                <a:cs typeface="Calibri" charset="0"/>
              </a:rPr>
              <a:t> | </a:t>
            </a:r>
            <a:fld id="{DC98D910-DD3F-4044-BE0F-F09D484DEDD5}" type="slidenum">
              <a:rPr lang="en-US" sz="900" noProof="0" smtClean="0">
                <a:solidFill>
                  <a:schemeClr val="accent4"/>
                </a:solidFill>
                <a:latin typeface="Calibri" charset="0"/>
                <a:cs typeface="Calibri" charset="0"/>
              </a:rPr>
              <a:pPr algn="l">
                <a:spcBef>
                  <a:spcPct val="0"/>
                </a:spcBef>
              </a:pPr>
              <a:t>‹#›</a:t>
            </a:fld>
            <a:endParaRPr lang="en-US" sz="900" noProof="0" dirty="0" smtClean="0">
              <a:solidFill>
                <a:schemeClr val="accent4"/>
              </a:solidFill>
              <a:latin typeface="Calibri" charset="0"/>
              <a:cs typeface="Calibri" charset="0"/>
            </a:endParaRPr>
          </a:p>
          <a:p>
            <a:pPr algn="l">
              <a:spcBef>
                <a:spcPct val="0"/>
              </a:spcBef>
            </a:pPr>
            <a:endParaRPr lang="de-DE" sz="900" b="1" dirty="0">
              <a:latin typeface="Calibri" charset="0"/>
              <a:cs typeface="Geneva" charset="0"/>
            </a:endParaRPr>
          </a:p>
        </p:txBody>
      </p:sp>
      <p:sp>
        <p:nvSpPr>
          <p:cNvPr id="13" name="Abgerundetes Rechteck 8"/>
          <p:cNvSpPr/>
          <p:nvPr/>
        </p:nvSpPr>
        <p:spPr bwMode="auto">
          <a:xfrm flipV="1">
            <a:off x="0" y="0"/>
            <a:ext cx="180000" cy="612000"/>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wrap="square">
            <a:spAutoFit/>
          </a:bodyPr>
          <a:lstStyle/>
          <a:p>
            <a:pPr>
              <a:defRPr/>
            </a:pPr>
            <a:endParaRPr lang="de-DE" dirty="0">
              <a:ln>
                <a:noFill/>
              </a:ln>
              <a:latin typeface="Calibri"/>
              <a:ea typeface="Geneva" charset="0"/>
              <a:cs typeface="Geneva" charset="0"/>
            </a:endParaRPr>
          </a:p>
        </p:txBody>
      </p:sp>
      <p:cxnSp>
        <p:nvCxnSpPr>
          <p:cNvPr id="12" name="Gerade Verbindung 11"/>
          <p:cNvCxnSpPr/>
          <p:nvPr userDrawn="1"/>
        </p:nvCxnSpPr>
        <p:spPr bwMode="auto">
          <a:xfrm>
            <a:off x="686867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4" name="Bild 13" descr="SpringerMedia_pms.png"/>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7103533" y="154017"/>
            <a:ext cx="1639316" cy="296926"/>
          </a:xfrm>
          <a:prstGeom prst="rect">
            <a:avLst/>
          </a:prstGeom>
        </p:spPr>
      </p:pic>
    </p:spTree>
  </p:cSld>
  <p:clrMap bg1="lt1" tx1="dk1" bg2="lt2" tx2="dk2" accent1="accent1" accent2="accent2" accent3="accent3" accent4="accent4" accent5="accent5" accent6="accent6" hlink="hlink" folHlink="folHlink"/>
  <p:sldLayoutIdLst>
    <p:sldLayoutId id="2147485154" r:id="rId1"/>
    <p:sldLayoutId id="2147485156" r:id="rId2"/>
    <p:sldLayoutId id="2147485164" r:id="rId3"/>
    <p:sldLayoutId id="2147485165" r:id="rId4"/>
    <p:sldLayoutId id="2147485166" r:id="rId5"/>
    <p:sldLayoutId id="2147485167" r:id="rId6"/>
    <p:sldLayoutId id="2147485168" r:id="rId7"/>
    <p:sldLayoutId id="2147485169" r:id="rId8"/>
    <p:sldLayoutId id="2147485170" r:id="rId9"/>
  </p:sldLayoutIdLst>
  <p:transition spd="slow"/>
  <p:timing>
    <p:tnLst>
      <p:par>
        <p:cTn id="1" dur="indefinite" restart="never" nodeType="tmRoot"/>
      </p:par>
    </p:tnLst>
  </p:timing>
  <p:txStyles>
    <p:titleStyle>
      <a:lvl1pPr algn="l" rtl="0" eaLnBrk="1" fontAlgn="base" hangingPunct="1">
        <a:lnSpc>
          <a:spcPct val="90000"/>
        </a:lnSpc>
        <a:spcBef>
          <a:spcPct val="0"/>
        </a:spcBef>
        <a:spcAft>
          <a:spcPct val="0"/>
        </a:spcAft>
        <a:defRPr sz="2200" b="1">
          <a:solidFill>
            <a:srgbClr val="00468A"/>
          </a:solidFill>
          <a:latin typeface="+mj-lt"/>
          <a:ea typeface="Calibri"/>
          <a:cs typeface="Lucida Sans"/>
        </a:defRPr>
      </a:lvl1pPr>
      <a:lvl2pPr algn="l" rtl="0" eaLnBrk="1" fontAlgn="base" hangingPunct="1">
        <a:lnSpc>
          <a:spcPct val="90000"/>
        </a:lnSpc>
        <a:spcBef>
          <a:spcPct val="0"/>
        </a:spcBef>
        <a:spcAft>
          <a:spcPct val="0"/>
        </a:spcAft>
        <a:defRPr sz="2100">
          <a:solidFill>
            <a:schemeClr val="tx1"/>
          </a:solidFill>
          <a:latin typeface="Calibri" charset="0"/>
          <a:ea typeface="Calibri" charset="0"/>
          <a:cs typeface="Cambria" pitchFamily="18" charset="0"/>
        </a:defRPr>
      </a:lvl2pPr>
      <a:lvl3pPr algn="l" rtl="0" eaLnBrk="1" fontAlgn="base" hangingPunct="1">
        <a:lnSpc>
          <a:spcPct val="90000"/>
        </a:lnSpc>
        <a:spcBef>
          <a:spcPct val="0"/>
        </a:spcBef>
        <a:spcAft>
          <a:spcPct val="0"/>
        </a:spcAft>
        <a:defRPr sz="2100">
          <a:solidFill>
            <a:schemeClr val="tx1"/>
          </a:solidFill>
          <a:latin typeface="Calibri" charset="0"/>
          <a:ea typeface="Calibri" charset="0"/>
          <a:cs typeface="Cambria" pitchFamily="18" charset="0"/>
        </a:defRPr>
      </a:lvl3pPr>
      <a:lvl4pPr algn="l" rtl="0" eaLnBrk="1" fontAlgn="base" hangingPunct="1">
        <a:lnSpc>
          <a:spcPct val="90000"/>
        </a:lnSpc>
        <a:spcBef>
          <a:spcPct val="0"/>
        </a:spcBef>
        <a:spcAft>
          <a:spcPct val="0"/>
        </a:spcAft>
        <a:defRPr sz="2100">
          <a:solidFill>
            <a:schemeClr val="tx1"/>
          </a:solidFill>
          <a:latin typeface="Calibri" charset="0"/>
          <a:ea typeface="Calibri" charset="0"/>
          <a:cs typeface="Cambria" pitchFamily="18" charset="0"/>
        </a:defRPr>
      </a:lvl4pPr>
      <a:lvl5pPr algn="l" rtl="0" eaLnBrk="1" fontAlgn="base" hangingPunct="1">
        <a:lnSpc>
          <a:spcPct val="90000"/>
        </a:lnSpc>
        <a:spcBef>
          <a:spcPct val="0"/>
        </a:spcBef>
        <a:spcAft>
          <a:spcPct val="0"/>
        </a:spcAft>
        <a:defRPr sz="2100">
          <a:solidFill>
            <a:schemeClr val="tx1"/>
          </a:solidFill>
          <a:latin typeface="Calibri" charset="0"/>
          <a:ea typeface="Calibri" charset="0"/>
          <a:cs typeface="Cambria" pitchFamily="18"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lang="de-DE" sz="1800" baseline="0">
          <a:solidFill>
            <a:schemeClr val="tx2"/>
          </a:solidFill>
          <a:latin typeface="Calibri"/>
          <a:ea typeface="ヒラギノ角ゴ Pro W3" pitchFamily="-65" charset="-128"/>
          <a:cs typeface="ヒラギノ角ゴ Pro W3" pitchFamily="-65" charset="-128"/>
        </a:defRPr>
      </a:lvl1pPr>
      <a:lvl2pPr marL="0" indent="0" algn="l" rtl="0" eaLnBrk="1" fontAlgn="base" hangingPunct="1">
        <a:lnSpc>
          <a:spcPts val="2200"/>
        </a:lnSpc>
        <a:spcBef>
          <a:spcPts val="900"/>
        </a:spcBef>
        <a:spcAft>
          <a:spcPct val="0"/>
        </a:spcAft>
        <a:buClr>
          <a:srgbClr val="005BB9"/>
        </a:buClr>
        <a:buSzPct val="100000"/>
        <a:buFont typeface="Arial" charset="0"/>
        <a:buNone/>
        <a:defRPr lang="de-DE" sz="1800" dirty="0">
          <a:solidFill>
            <a:schemeClr val="tx2"/>
          </a:solidFill>
          <a:latin typeface="Calibri"/>
          <a:ea typeface="ヒラギノ角ゴ Pro W3" charset="-128"/>
          <a:cs typeface="ヒラギノ角ゴ Pro W3" charset="0"/>
        </a:defRPr>
      </a:lvl2pPr>
      <a:lvl3pPr marL="0" indent="0" algn="l" rtl="0" eaLnBrk="1" fontAlgn="base" hangingPunct="1">
        <a:lnSpc>
          <a:spcPts val="2200"/>
        </a:lnSpc>
        <a:spcBef>
          <a:spcPts val="900"/>
        </a:spcBef>
        <a:spcAft>
          <a:spcPct val="0"/>
        </a:spcAft>
        <a:buClr>
          <a:srgbClr val="005BB9"/>
        </a:buClr>
        <a:buSzPct val="100000"/>
        <a:buFont typeface="Arial" charset="0"/>
        <a:buNone/>
        <a:defRPr lang="de-DE" sz="1800" dirty="0">
          <a:solidFill>
            <a:schemeClr val="tx2"/>
          </a:solidFill>
          <a:latin typeface="Calibri"/>
          <a:ea typeface="ＭＳ Ｐゴシック" charset="0"/>
          <a:cs typeface="Geneva" charset="-128"/>
        </a:defRPr>
      </a:lvl3pPr>
      <a:lvl4pPr marL="0" indent="0" algn="l" rtl="0" eaLnBrk="1" fontAlgn="base" hangingPunct="1">
        <a:lnSpc>
          <a:spcPts val="2200"/>
        </a:lnSpc>
        <a:spcBef>
          <a:spcPts val="900"/>
        </a:spcBef>
        <a:spcAft>
          <a:spcPct val="0"/>
        </a:spcAft>
        <a:buClr>
          <a:srgbClr val="005BB9"/>
        </a:buClr>
        <a:buSzPct val="100000"/>
        <a:buFont typeface="Arial" charset="0"/>
        <a:buNone/>
        <a:defRPr lang="de-DE" sz="1800" dirty="0">
          <a:solidFill>
            <a:schemeClr val="tx2"/>
          </a:solidFill>
          <a:latin typeface="Calibri"/>
          <a:ea typeface="Geneva" charset="-128"/>
          <a:cs typeface="Geneva" charset="0"/>
        </a:defRPr>
      </a:lvl4pPr>
      <a:lvl5pPr marL="0" indent="0" algn="l" rtl="0" eaLnBrk="1" fontAlgn="base" hangingPunct="1">
        <a:lnSpc>
          <a:spcPts val="2200"/>
        </a:lnSpc>
        <a:spcBef>
          <a:spcPts val="900"/>
        </a:spcBef>
        <a:spcAft>
          <a:spcPct val="0"/>
        </a:spcAft>
        <a:buClr>
          <a:srgbClr val="005BB9"/>
        </a:buClr>
        <a:buSzPct val="100000"/>
        <a:buFont typeface="Arial" charset="0"/>
        <a:buNone/>
        <a:defRPr lang="de-DE" sz="1800"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okinfo.com/mbl/"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www.dcscience.net/?p=6369" TargetMode="External"/><Relationship Id="rId2" Type="http://schemas.openxmlformats.org/officeDocument/2006/relationships/hyperlink" Target="http://scholarlykitchen.sspnet.org/2013/05/10/the-limits-of-crowdsourcing-in-the-scientific-disciplines/?utm_source=feedburner&amp;utm_medium=email&amp;utm_campaign=Feed:+ScholarlyKitchen+(The+Scholarly+Kitchen)"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ncbi.nlm.nih.gov/pubmed/" TargetMode="External"/><Relationship Id="rId2" Type="http://schemas.openxmlformats.org/officeDocument/2006/relationships/hyperlink" Target="http://apps.webofknowledge.com/" TargetMode="External"/><Relationship Id="rId1" Type="http://schemas.openxmlformats.org/officeDocument/2006/relationships/slideLayout" Target="../slideLayouts/slideLayout3.xml"/><Relationship Id="rId6" Type="http://schemas.openxmlformats.org/officeDocument/2006/relationships/hyperlink" Target="http://academic.research.microsoft.com/" TargetMode="External"/><Relationship Id="rId5" Type="http://schemas.openxmlformats.org/officeDocument/2006/relationships/hyperlink" Target="http://scholar.google.com/" TargetMode="External"/><Relationship Id="rId4" Type="http://schemas.openxmlformats.org/officeDocument/2006/relationships/hyperlink" Target="http://www.ncbi.nlm.nih.gov/pm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bwMode="auto">
          <a:xfrm>
            <a:off x="6942488" y="611374"/>
            <a:ext cx="1651000" cy="1656000"/>
          </a:xfrm>
          <a:prstGeom prst="ellipse">
            <a:avLst/>
          </a:prstGeom>
          <a:gradFill flip="none" rotWithShape="1">
            <a:gsLst>
              <a:gs pos="36000">
                <a:schemeClr val="bg1">
                  <a:lumMod val="75000"/>
                  <a:alpha val="92000"/>
                </a:schemeClr>
              </a:gs>
              <a:gs pos="100000">
                <a:schemeClr val="bg1">
                  <a:lumMod val="95000"/>
                </a:schemeClr>
              </a:gs>
            </a:gsLst>
            <a:lin ang="19440000" scaled="0"/>
            <a:tileRect/>
          </a:gradFill>
          <a:ln>
            <a:headEnd type="none" w="med" len="med"/>
            <a:tailEnd type="none" w="med" len="med"/>
          </a:ln>
          <a:effectLst>
            <a:innerShdw blurRad="95250" dir="13500000">
              <a:schemeClr val="bg2">
                <a:lumMod val="10000"/>
                <a:alpha val="60000"/>
              </a:schemeClr>
            </a:innerShdw>
          </a:effectLst>
        </p:spPr>
        <p:style>
          <a:lnRef idx="3">
            <a:schemeClr val="lt1"/>
          </a:lnRef>
          <a:fillRef idx="1">
            <a:schemeClr val="accent1"/>
          </a:fillRef>
          <a:effectRef idx="1">
            <a:schemeClr val="accent1"/>
          </a:effectRef>
          <a:fontRef idx="minor">
            <a:schemeClr val="lt1"/>
          </a:fontRef>
        </p:style>
        <p:txBody>
          <a:bodyPr>
            <a:noAutofit/>
          </a:bodyPr>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lgn="ctr">
              <a:spcBef>
                <a:spcPts val="0"/>
              </a:spcBef>
            </a:pPr>
            <a:endParaRPr lang="de-DE" sz="1400" b="1" dirty="0" smtClean="0">
              <a:solidFill>
                <a:schemeClr val="bg1"/>
              </a:solidFill>
              <a:latin typeface="Calibri" charset="0"/>
              <a:cs typeface="Calibri" charset="0"/>
            </a:endParaRPr>
          </a:p>
          <a:p>
            <a:pPr algn="ctr">
              <a:spcBef>
                <a:spcPts val="0"/>
              </a:spcBef>
            </a:pPr>
            <a:r>
              <a:rPr lang="de-DE" sz="4400" b="1" dirty="0" smtClean="0">
                <a:solidFill>
                  <a:schemeClr val="bg1"/>
                </a:solidFill>
                <a:latin typeface="Calibri" charset="0"/>
                <a:cs typeface="Calibri" charset="0"/>
              </a:rPr>
              <a:t>A&amp;I</a:t>
            </a:r>
            <a:endParaRPr lang="de-DE" sz="4400" b="1" dirty="0">
              <a:solidFill>
                <a:schemeClr val="bg1"/>
              </a:solidFill>
              <a:latin typeface="Calibri" charset="0"/>
              <a:cs typeface="Calibri" charset="0"/>
            </a:endParaRPr>
          </a:p>
        </p:txBody>
      </p:sp>
      <p:sp>
        <p:nvSpPr>
          <p:cNvPr id="11" name="Untertitel 10"/>
          <p:cNvSpPr>
            <a:spLocks noGrp="1"/>
          </p:cNvSpPr>
          <p:nvPr>
            <p:ph type="subTitle" idx="1"/>
          </p:nvPr>
        </p:nvSpPr>
        <p:spPr>
          <a:xfrm>
            <a:off x="3779667" y="5273975"/>
            <a:ext cx="4896021" cy="765373"/>
          </a:xfrm>
        </p:spPr>
        <p:txBody>
          <a:bodyPr/>
          <a:lstStyle/>
          <a:p>
            <a:r>
              <a:rPr lang="de-DE" dirty="0" smtClean="0"/>
              <a:t>Dr. Guenther Eichhorn</a:t>
            </a:r>
            <a:endParaRPr lang="de-DE" dirty="0"/>
          </a:p>
        </p:txBody>
      </p:sp>
      <p:sp>
        <p:nvSpPr>
          <p:cNvPr id="10" name="Titel 9"/>
          <p:cNvSpPr>
            <a:spLocks noGrp="1"/>
          </p:cNvSpPr>
          <p:nvPr>
            <p:ph type="ctrTitle"/>
          </p:nvPr>
        </p:nvSpPr>
        <p:spPr>
          <a:xfrm>
            <a:off x="3772652" y="4165600"/>
            <a:ext cx="4903036" cy="443198"/>
          </a:xfrm>
        </p:spPr>
        <p:txBody>
          <a:bodyPr/>
          <a:lstStyle/>
          <a:p>
            <a:r>
              <a:rPr lang="de-DE" sz="3200" dirty="0" smtClean="0"/>
              <a:t>Abstracting &amp; Indexing</a:t>
            </a:r>
            <a:endParaRPr lang="de-DE" sz="3200"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ISI Book Index</a:t>
            </a:r>
            <a:endParaRPr lang="en-US" dirty="0"/>
          </a:p>
        </p:txBody>
      </p:sp>
      <p:sp>
        <p:nvSpPr>
          <p:cNvPr id="3" name="Content Placeholder 2"/>
          <p:cNvSpPr>
            <a:spLocks noGrp="1"/>
          </p:cNvSpPr>
          <p:nvPr>
            <p:ph idx="11"/>
          </p:nvPr>
        </p:nvSpPr>
        <p:spPr>
          <a:xfrm>
            <a:off x="522000" y="1512000"/>
            <a:ext cx="8622000" cy="4860000"/>
          </a:xfrm>
        </p:spPr>
        <p:txBody>
          <a:bodyPr/>
          <a:lstStyle/>
          <a:p>
            <a:pPr marL="0" indent="-182880">
              <a:spcBef>
                <a:spcPts val="0"/>
              </a:spcBef>
              <a:defRPr/>
            </a:pPr>
            <a:r>
              <a:rPr lang="en-US" b="1" dirty="0" smtClean="0"/>
              <a:t>Released on 9 October 2011</a:t>
            </a:r>
          </a:p>
          <a:p>
            <a:pPr marL="0" indent="-182880">
              <a:spcBef>
                <a:spcPts val="0"/>
              </a:spcBef>
              <a:defRPr/>
            </a:pPr>
            <a:r>
              <a:rPr lang="en-US" b="1" dirty="0" smtClean="0"/>
              <a:t>All new Springer books are sent to ISI </a:t>
            </a:r>
            <a:r>
              <a:rPr lang="en-US" b="1" dirty="0" smtClean="0">
                <a:solidFill>
                  <a:srgbClr val="FF0000"/>
                </a:solidFill>
              </a:rPr>
              <a:t>automatically</a:t>
            </a:r>
          </a:p>
          <a:p>
            <a:pPr marL="365760" lvl="3" indent="-182880">
              <a:spcBef>
                <a:spcPts val="0"/>
              </a:spcBef>
              <a:defRPr/>
            </a:pPr>
            <a:r>
              <a:rPr lang="en-US" dirty="0" smtClean="0"/>
              <a:t>Evaluated mostly from electronic version.  Large, multi-volume works are evaluated from print</a:t>
            </a:r>
          </a:p>
          <a:p>
            <a:pPr marL="0" indent="-182880">
              <a:spcBef>
                <a:spcPts val="0"/>
              </a:spcBef>
              <a:defRPr/>
            </a:pPr>
            <a:r>
              <a:rPr lang="en-US" b="1" dirty="0" smtClean="0"/>
              <a:t>Evaluation</a:t>
            </a:r>
          </a:p>
          <a:p>
            <a:pPr marL="365760" lvl="1" indent="-182880">
              <a:spcBef>
                <a:spcPts val="0"/>
              </a:spcBef>
              <a:defRPr/>
            </a:pPr>
            <a:r>
              <a:rPr lang="en-US" dirty="0" smtClean="0"/>
              <a:t>Each book is evaluated individually, even if it is published as part of a series.</a:t>
            </a:r>
          </a:p>
          <a:p>
            <a:pPr marL="0" indent="-182880">
              <a:spcBef>
                <a:spcPts val="0"/>
              </a:spcBef>
              <a:defRPr/>
            </a:pPr>
            <a:r>
              <a:rPr lang="en-US" b="1" dirty="0" smtClean="0"/>
              <a:t>Selection Criteria</a:t>
            </a:r>
          </a:p>
          <a:p>
            <a:pPr marL="365760" lvl="1" indent="-182880">
              <a:lnSpc>
                <a:spcPct val="100000"/>
              </a:lnSpc>
              <a:spcBef>
                <a:spcPts val="0"/>
              </a:spcBef>
              <a:defRPr/>
            </a:pPr>
            <a:r>
              <a:rPr lang="en-US" dirty="0" smtClean="0"/>
              <a:t>Books with copyright of 2005 or later are considered</a:t>
            </a:r>
          </a:p>
          <a:p>
            <a:pPr marL="365760" lvl="1" indent="-182880">
              <a:spcBef>
                <a:spcPts val="0"/>
              </a:spcBef>
              <a:defRPr/>
            </a:pPr>
            <a:r>
              <a:rPr lang="en-US" dirty="0" smtClean="0"/>
              <a:t>Consist of scholarly articles with complete reference </a:t>
            </a:r>
            <a:r>
              <a:rPr lang="en-US" dirty="0" smtClean="0"/>
              <a:t>lists</a:t>
            </a:r>
          </a:p>
          <a:p>
            <a:pPr marL="365760" lvl="1" indent="-182880">
              <a:spcBef>
                <a:spcPts val="0"/>
              </a:spcBef>
              <a:defRPr/>
            </a:pPr>
            <a:r>
              <a:rPr lang="en-US" dirty="0" smtClean="0"/>
              <a:t>Limit of 10,000 books per year for all publishers combined</a:t>
            </a:r>
            <a:endParaRPr lang="en-US" dirty="0" smtClean="0"/>
          </a:p>
          <a:p>
            <a:pPr marL="0" indent="-182880">
              <a:spcBef>
                <a:spcPts val="0"/>
              </a:spcBef>
              <a:defRPr/>
            </a:pPr>
            <a:r>
              <a:rPr lang="en-US" b="1" dirty="0" smtClean="0"/>
              <a:t>List of accepted books online</a:t>
            </a:r>
          </a:p>
          <a:p>
            <a:pPr marL="365760" lvl="1" indent="-182880">
              <a:spcBef>
                <a:spcPts val="0"/>
              </a:spcBef>
              <a:defRPr/>
            </a:pPr>
            <a:r>
              <a:rPr lang="en-US" dirty="0" smtClean="0"/>
              <a:t>Currently 90% acceptance rate for eligible books</a:t>
            </a:r>
          </a:p>
          <a:p>
            <a:pPr marL="365760" lvl="1" indent="-182880">
              <a:spcBef>
                <a:spcPts val="0"/>
              </a:spcBef>
              <a:defRPr/>
            </a:pPr>
            <a:r>
              <a:rPr lang="en-US" dirty="0" smtClean="0"/>
              <a:t>Over 8000 Springer books accepted</a:t>
            </a:r>
          </a:p>
          <a:p>
            <a:pPr marL="365760" lvl="1" indent="-182880">
              <a:spcBef>
                <a:spcPts val="0"/>
              </a:spcBef>
              <a:defRPr/>
            </a:pPr>
            <a:r>
              <a:rPr lang="en-US" dirty="0" smtClean="0"/>
              <a:t>Check for accepted books: </a:t>
            </a:r>
            <a:r>
              <a:rPr lang="en-US" dirty="0" smtClean="0">
                <a:hlinkClick r:id="rId2"/>
              </a:rPr>
              <a:t>http://wokinfo.com/mbl/</a:t>
            </a:r>
            <a:endParaRPr lang="en-US" dirty="0" smtClean="0"/>
          </a:p>
          <a:p>
            <a:pPr marL="0" indent="-182880">
              <a:spcBef>
                <a:spcPts val="0"/>
              </a:spcBef>
              <a:defRPr/>
            </a:pPr>
            <a:r>
              <a:rPr lang="en-US" b="1" dirty="0" smtClean="0"/>
              <a:t>Book Index Properties</a:t>
            </a:r>
          </a:p>
          <a:p>
            <a:pPr marL="365760" lvl="1" indent="-182880">
              <a:spcBef>
                <a:spcPts val="0"/>
              </a:spcBef>
              <a:defRPr/>
            </a:pPr>
            <a:r>
              <a:rPr lang="en-US" dirty="0" smtClean="0"/>
              <a:t>No Impact Factor or other ranking.  Books don’t fit into the Impact Factor algorithm.</a:t>
            </a:r>
          </a:p>
          <a:p>
            <a:pPr marL="365760" lvl="1" indent="-182880">
              <a:spcBef>
                <a:spcPts val="0"/>
              </a:spcBef>
              <a:defRPr/>
            </a:pPr>
            <a:r>
              <a:rPr lang="en-US" dirty="0" smtClean="0"/>
              <a:t>Citations from books to journals do </a:t>
            </a:r>
            <a:r>
              <a:rPr lang="en-US" b="1" dirty="0" smtClean="0"/>
              <a:t>NOT</a:t>
            </a:r>
            <a:r>
              <a:rPr lang="en-US" dirty="0" smtClean="0"/>
              <a:t> count for the journal’s Impact Factor</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ISI Book Index (cont’d)</a:t>
            </a:r>
            <a:endParaRPr lang="en-US" dirty="0"/>
          </a:p>
        </p:txBody>
      </p:sp>
      <p:sp>
        <p:nvSpPr>
          <p:cNvPr id="3" name="Content Placeholder 2"/>
          <p:cNvSpPr>
            <a:spLocks noGrp="1"/>
          </p:cNvSpPr>
          <p:nvPr>
            <p:ph idx="11"/>
          </p:nvPr>
        </p:nvSpPr>
        <p:spPr/>
        <p:txBody>
          <a:bodyPr/>
          <a:lstStyle/>
          <a:p>
            <a:pPr marL="0" indent="-182880">
              <a:spcBef>
                <a:spcPts val="0"/>
              </a:spcBef>
              <a:defRPr/>
            </a:pPr>
            <a:r>
              <a:rPr lang="en-US" b="1" dirty="0" smtClean="0"/>
              <a:t>Reasons for rejection</a:t>
            </a:r>
            <a:endParaRPr lang="en-US" dirty="0" smtClean="0"/>
          </a:p>
          <a:p>
            <a:pPr marL="365760" lvl="3" indent="-182880">
              <a:spcBef>
                <a:spcPts val="0"/>
              </a:spcBef>
              <a:defRPr/>
            </a:pPr>
            <a:r>
              <a:rPr lang="en-US" dirty="0" smtClean="0"/>
              <a:t>Popular titles</a:t>
            </a:r>
          </a:p>
          <a:p>
            <a:pPr marL="365760" lvl="3" indent="-182880">
              <a:spcBef>
                <a:spcPts val="0"/>
              </a:spcBef>
              <a:defRPr/>
            </a:pPr>
            <a:r>
              <a:rPr lang="en-US" dirty="0" smtClean="0"/>
              <a:t>Textbooks/”Introductory” texts (post-graduate text books are eligible)</a:t>
            </a:r>
          </a:p>
          <a:p>
            <a:pPr marL="365760" lvl="3" indent="-182880">
              <a:spcBef>
                <a:spcPts val="0"/>
              </a:spcBef>
              <a:defRPr/>
            </a:pPr>
            <a:r>
              <a:rPr lang="en-US" dirty="0" smtClean="0"/>
              <a:t>Copyright date out of scope (only copyright of 2005 or later considered)</a:t>
            </a:r>
          </a:p>
          <a:p>
            <a:pPr marL="365760" lvl="3" indent="-182880">
              <a:spcBef>
                <a:spcPts val="0"/>
              </a:spcBef>
              <a:defRPr/>
            </a:pPr>
            <a:r>
              <a:rPr lang="en-US" dirty="0" smtClean="0"/>
              <a:t>Reprint of previous editions/reprints of journal articles</a:t>
            </a:r>
          </a:p>
          <a:p>
            <a:pPr marL="365760" lvl="3" indent="-182880">
              <a:spcBef>
                <a:spcPts val="0"/>
              </a:spcBef>
              <a:defRPr/>
            </a:pPr>
            <a:r>
              <a:rPr lang="en-US" dirty="0" smtClean="0"/>
              <a:t>Manual/handbook/guide/dictionary/atlas</a:t>
            </a:r>
          </a:p>
          <a:p>
            <a:pPr marL="365760" lvl="3" indent="-182880">
              <a:spcBef>
                <a:spcPts val="0"/>
              </a:spcBef>
              <a:defRPr/>
            </a:pPr>
            <a:r>
              <a:rPr lang="en-US" dirty="0" smtClean="0"/>
              <a:t>Dissertations/theses</a:t>
            </a:r>
          </a:p>
          <a:p>
            <a:pPr marL="365760" lvl="3" indent="-182880">
              <a:spcBef>
                <a:spcPts val="0"/>
              </a:spcBef>
              <a:defRPr/>
            </a:pPr>
            <a:r>
              <a:rPr lang="en-US" dirty="0" smtClean="0"/>
              <a:t>Proceedings (these are all considered for the Proceedings database)</a:t>
            </a:r>
          </a:p>
          <a:p>
            <a:pPr marL="365760" lvl="3" indent="-182880">
              <a:spcBef>
                <a:spcPts val="0"/>
              </a:spcBef>
              <a:defRPr/>
            </a:pPr>
            <a:r>
              <a:rPr lang="en-US" dirty="0" smtClean="0"/>
              <a:t>No citations or references/not scholarly</a:t>
            </a:r>
          </a:p>
          <a:p>
            <a:pPr marL="175260" lvl="2" indent="-182880">
              <a:spcBef>
                <a:spcPts val="0"/>
              </a:spcBef>
              <a:defRPr/>
            </a:pPr>
            <a:r>
              <a:rPr lang="en-US" dirty="0" smtClean="0"/>
              <a:t>ISI frequently misses </a:t>
            </a:r>
            <a:r>
              <a:rPr lang="en-US" dirty="0" smtClean="0"/>
              <a:t>books, </a:t>
            </a:r>
            <a:r>
              <a:rPr lang="en-US" dirty="0" smtClean="0"/>
              <a:t>they sometimes need to be reminded about </a:t>
            </a:r>
            <a:r>
              <a:rPr lang="en-US" dirty="0" smtClean="0"/>
              <a:t>books.</a:t>
            </a:r>
            <a:endParaRPr lang="en-US" dirty="0" smtClean="0"/>
          </a:p>
          <a:p>
            <a:pPr marL="175260" lvl="2" indent="-182880">
              <a:spcBef>
                <a:spcPts val="0"/>
              </a:spcBef>
              <a:defRPr/>
            </a:pPr>
            <a:r>
              <a:rPr lang="en-US" dirty="0" smtClean="0"/>
              <a:t>New </a:t>
            </a:r>
            <a:r>
              <a:rPr lang="en-US" dirty="0" smtClean="0"/>
              <a:t>procedures for alerting ISI to new </a:t>
            </a:r>
            <a:r>
              <a:rPr lang="en-US" dirty="0" smtClean="0"/>
              <a:t>Springer books </a:t>
            </a:r>
            <a:r>
              <a:rPr lang="en-US" dirty="0" smtClean="0"/>
              <a:t>are in place.  This will hopefully improve the coverage of books by ISI.</a:t>
            </a:r>
          </a:p>
          <a:p>
            <a:pPr marL="175260" lvl="2" indent="-182880">
              <a:spcBef>
                <a:spcPts val="0"/>
              </a:spcBef>
              <a:buNone/>
              <a:defRPr/>
            </a:pPr>
            <a:endParaRPr lang="en-US"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Book Series in SCI-E and SSCI</a:t>
            </a:r>
            <a:endParaRPr lang="en-US" dirty="0"/>
          </a:p>
        </p:txBody>
      </p:sp>
      <p:sp>
        <p:nvSpPr>
          <p:cNvPr id="3" name="Content Placeholder 2"/>
          <p:cNvSpPr>
            <a:spLocks noGrp="1"/>
          </p:cNvSpPr>
          <p:nvPr>
            <p:ph idx="11"/>
          </p:nvPr>
        </p:nvSpPr>
        <p:spPr/>
        <p:txBody>
          <a:bodyPr/>
          <a:lstStyle/>
          <a:p>
            <a:r>
              <a:rPr lang="en-US" dirty="0" smtClean="0"/>
              <a:t>ISI did include some book series in their citation database.  These are all series that were in SCI-E or SSCI before they started their  book index.  They do no longer accept book series in SCI-E or SSCI, regardless of how well cited they are.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Factor Definition</a:t>
            </a:r>
            <a:endParaRPr lang="en-US" dirty="0"/>
          </a:p>
        </p:txBody>
      </p:sp>
      <p:sp>
        <p:nvSpPr>
          <p:cNvPr id="3" name="Content Placeholder 2"/>
          <p:cNvSpPr>
            <a:spLocks noGrp="1"/>
          </p:cNvSpPr>
          <p:nvPr>
            <p:ph idx="11"/>
          </p:nvPr>
        </p:nvSpPr>
        <p:spPr/>
        <p:txBody>
          <a:bodyPr/>
          <a:lstStyle/>
          <a:p>
            <a:r>
              <a:rPr lang="en-US" dirty="0" smtClean="0"/>
              <a:t>Average number of citations from articles published in the Impact Factor year to articles published in the previous two years. E.g.:</a:t>
            </a:r>
          </a:p>
          <a:p>
            <a:pPr lvl="1"/>
            <a:r>
              <a:rPr lang="en-US" dirty="0" smtClean="0"/>
              <a:t>20 articles published in 2011</a:t>
            </a:r>
          </a:p>
          <a:p>
            <a:pPr lvl="1"/>
            <a:r>
              <a:rPr lang="en-US" dirty="0" smtClean="0"/>
              <a:t>30 articles published in 2012</a:t>
            </a:r>
          </a:p>
          <a:p>
            <a:pPr lvl="1"/>
            <a:r>
              <a:rPr lang="en-US" dirty="0" smtClean="0"/>
              <a:t>100 citations from articles published in 2013 in any journal in WoS to articles published in 2011 and 2012 in your journal</a:t>
            </a:r>
          </a:p>
          <a:p>
            <a:pPr lvl="1"/>
            <a:endParaRPr lang="en-US" dirty="0" smtClean="0"/>
          </a:p>
          <a:p>
            <a:pPr lvl="1"/>
            <a:r>
              <a:rPr lang="en-US" dirty="0" smtClean="0"/>
              <a:t>Impact Factor(2013) = 100/(20+30) = 2.000</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Improving the Impact Factor</a:t>
            </a:r>
            <a:endParaRPr lang="en-US" dirty="0"/>
          </a:p>
        </p:txBody>
      </p:sp>
      <p:sp>
        <p:nvSpPr>
          <p:cNvPr id="3" name="Content Placeholder 2"/>
          <p:cNvSpPr>
            <a:spLocks noGrp="1"/>
          </p:cNvSpPr>
          <p:nvPr>
            <p:ph idx="11"/>
          </p:nvPr>
        </p:nvSpPr>
        <p:spPr/>
        <p:txBody>
          <a:bodyPr/>
          <a:lstStyle/>
          <a:p>
            <a:pPr marL="0" indent="-182880">
              <a:spcBef>
                <a:spcPts val="0"/>
              </a:spcBef>
            </a:pPr>
            <a:r>
              <a:rPr lang="en-US" b="1" dirty="0" smtClean="0"/>
              <a:t>Publish some high quality review articles</a:t>
            </a:r>
          </a:p>
          <a:p>
            <a:pPr marL="0" indent="-182880">
              <a:spcBef>
                <a:spcPts val="0"/>
              </a:spcBef>
            </a:pPr>
            <a:r>
              <a:rPr lang="en-US" b="1" dirty="0" smtClean="0"/>
              <a:t>Publish methodology articles</a:t>
            </a:r>
          </a:p>
          <a:p>
            <a:pPr marL="0" indent="-182880">
              <a:spcBef>
                <a:spcPts val="0"/>
              </a:spcBef>
            </a:pPr>
            <a:r>
              <a:rPr lang="en-US" b="1" dirty="0" smtClean="0"/>
              <a:t>Publication timing</a:t>
            </a:r>
          </a:p>
          <a:p>
            <a:pPr marL="365760" lvl="1" indent="-182880">
              <a:spcBef>
                <a:spcPts val="0"/>
              </a:spcBef>
            </a:pPr>
            <a:r>
              <a:rPr lang="en-US" dirty="0" smtClean="0"/>
              <a:t>Important articles (like review and methodology articles) and special issues should be published at the beginning of the year, so they have more time to accumulate citations.</a:t>
            </a:r>
          </a:p>
          <a:p>
            <a:pPr marL="0" indent="-182880">
              <a:spcBef>
                <a:spcPts val="0"/>
              </a:spcBef>
            </a:pPr>
            <a:r>
              <a:rPr lang="en-US" b="1" dirty="0" smtClean="0"/>
              <a:t>Solicit articles by highly cited authors and on highly cited subjects</a:t>
            </a:r>
          </a:p>
          <a:p>
            <a:pPr marL="365760" lvl="1" indent="-182880">
              <a:spcBef>
                <a:spcPts val="0"/>
              </a:spcBef>
            </a:pPr>
            <a:r>
              <a:rPr lang="en-US" dirty="0" smtClean="0"/>
              <a:t>Analyses can be done through Web of Science.  Templates for such analyses and a document that describes techniques to evaluate and improve a journal are available.</a:t>
            </a:r>
          </a:p>
          <a:p>
            <a:pPr marL="0" indent="-182880">
              <a:spcBef>
                <a:spcPts val="0"/>
              </a:spcBef>
            </a:pPr>
            <a:r>
              <a:rPr lang="en-US" b="1" dirty="0" smtClean="0"/>
              <a:t>Special issues on hot topics can help</a:t>
            </a:r>
          </a:p>
          <a:p>
            <a:pPr marL="365760" lvl="1" indent="-182880">
              <a:spcBef>
                <a:spcPts val="0"/>
              </a:spcBef>
            </a:pPr>
            <a:r>
              <a:rPr lang="en-US" dirty="0" smtClean="0"/>
              <a:t>Promote special issues at conferences by including reprints or whole issues in conference packages</a:t>
            </a:r>
            <a:endParaRPr lang="en-US" sz="1600" b="1" dirty="0" smtClean="0"/>
          </a:p>
          <a:p>
            <a:pPr marL="0" indent="182880">
              <a:spcBef>
                <a:spcPts val="0"/>
              </a:spcBef>
            </a:pPr>
            <a:r>
              <a:rPr lang="en-US" b="1" dirty="0" smtClean="0"/>
              <a:t>Encourage citations to other relevant articles in your journal</a:t>
            </a:r>
          </a:p>
          <a:p>
            <a:pPr marL="365760" lvl="1" indent="-182880">
              <a:spcBef>
                <a:spcPts val="0"/>
              </a:spcBef>
            </a:pPr>
            <a:r>
              <a:rPr lang="en-US" dirty="0" smtClean="0"/>
              <a:t>Be careful, too many self citations will result in removal from the JCR.</a:t>
            </a:r>
          </a:p>
          <a:p>
            <a:pPr marL="173672" indent="-182880">
              <a:spcBef>
                <a:spcPts val="0"/>
              </a:spcBef>
            </a:pPr>
            <a:r>
              <a:rPr lang="en-US" b="1" dirty="0" smtClean="0"/>
              <a:t>Promote your journal at conferences</a:t>
            </a:r>
          </a:p>
          <a:p>
            <a:pPr marL="365760" lvl="1" indent="-182880">
              <a:spcBef>
                <a:spcPts val="0"/>
              </a:spcBef>
            </a:pPr>
            <a:r>
              <a:rPr lang="en-US" dirty="0" smtClean="0"/>
              <a:t>Some conferences allow you to insert reprints in their conference handouts.</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Dangers</a:t>
            </a:r>
            <a:endParaRPr lang="en-US" dirty="0"/>
          </a:p>
        </p:txBody>
      </p:sp>
      <p:sp>
        <p:nvSpPr>
          <p:cNvPr id="3" name="Content Placeholder 2"/>
          <p:cNvSpPr>
            <a:spLocks noGrp="1"/>
          </p:cNvSpPr>
          <p:nvPr>
            <p:ph idx="11"/>
          </p:nvPr>
        </p:nvSpPr>
        <p:spPr/>
        <p:txBody>
          <a:bodyPr/>
          <a:lstStyle/>
          <a:p>
            <a:r>
              <a:rPr lang="en-US" dirty="0" smtClean="0"/>
              <a:t>Too many self citations.  If a journal has too many self citations, ISI will remove the journal from the JCR for initially two years.  If the situation does not improve, ISI may permanently remove the journal from the JCR.</a:t>
            </a:r>
          </a:p>
          <a:p>
            <a:r>
              <a:rPr lang="en-US" dirty="0" smtClean="0"/>
              <a:t>ISI does not give firm threshold values, here are guidelines.</a:t>
            </a:r>
          </a:p>
          <a:p>
            <a:pPr lvl="1"/>
            <a:r>
              <a:rPr lang="en-US" dirty="0" smtClean="0"/>
              <a:t> &gt;20% self citations is the danger zone.</a:t>
            </a:r>
          </a:p>
          <a:p>
            <a:pPr lvl="1"/>
            <a:r>
              <a:rPr lang="en-US" dirty="0" smtClean="0"/>
              <a:t> &gt;50% almost guarantees removal</a:t>
            </a:r>
          </a:p>
          <a:p>
            <a:r>
              <a:rPr lang="en-US" dirty="0" smtClean="0"/>
              <a:t>Too many proceedings.  ISI removes journals from the SCI-E or SSCI if they publish too many proceedings.  One proceedings volume per year should be the maximum.  If the journal has 50% proceedings articles, it is in grave danger of being removed from the SCI-E.</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PubMed/Medline/PubMed Central</a:t>
            </a:r>
            <a:endParaRPr lang="en-US" dirty="0"/>
          </a:p>
        </p:txBody>
      </p:sp>
      <p:sp>
        <p:nvSpPr>
          <p:cNvPr id="3" name="Content Placeholder 2"/>
          <p:cNvSpPr>
            <a:spLocks noGrp="1"/>
          </p:cNvSpPr>
          <p:nvPr>
            <p:ph idx="11"/>
          </p:nvPr>
        </p:nvSpPr>
        <p:spPr/>
        <p:txBody>
          <a:bodyPr/>
          <a:lstStyle/>
          <a:p>
            <a:r>
              <a:rPr lang="en-US" b="1" dirty="0" smtClean="0"/>
              <a:t>PubMed</a:t>
            </a:r>
            <a:r>
              <a:rPr lang="en-US" dirty="0" smtClean="0"/>
              <a:t>: Freely searchable database at the National Library of Medicine</a:t>
            </a:r>
          </a:p>
          <a:p>
            <a:r>
              <a:rPr lang="en-US" b="1" dirty="0" smtClean="0"/>
              <a:t>Medline</a:t>
            </a:r>
            <a:r>
              <a:rPr lang="en-US" dirty="0" smtClean="0"/>
              <a:t>: Subset of data in PubMed of journals that have been reviewed and accepted for full indexing</a:t>
            </a:r>
          </a:p>
          <a:p>
            <a:r>
              <a:rPr lang="en-US" b="1" dirty="0" smtClean="0"/>
              <a:t>PubMed Central</a:t>
            </a:r>
            <a:r>
              <a:rPr lang="en-US" dirty="0" smtClean="0"/>
              <a:t>: Collection of Open Access and Free Access articles. Metadata for these articles go into PubMed (but not Medline)</a:t>
            </a:r>
          </a:p>
          <a:p>
            <a:r>
              <a:rPr lang="en-US" b="1" dirty="0" smtClean="0"/>
              <a:t>Difference between articles in Medline and articles only in PubMed</a:t>
            </a:r>
            <a:r>
              <a:rPr lang="en-US" dirty="0" smtClean="0"/>
              <a:t>:</a:t>
            </a:r>
          </a:p>
          <a:p>
            <a:pPr lvl="1">
              <a:spcBef>
                <a:spcPts val="0"/>
              </a:spcBef>
            </a:pPr>
            <a:r>
              <a:rPr lang="en-US" dirty="0" smtClean="0"/>
              <a:t>Medline articles are fully indexed with MeSH indexing keywords.  Errata are processed and applied as appropriate, funding numbers are extracted and indexed.</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Medline</a:t>
            </a:r>
            <a:endParaRPr lang="en-US" dirty="0"/>
          </a:p>
        </p:txBody>
      </p:sp>
      <p:sp>
        <p:nvSpPr>
          <p:cNvPr id="3" name="Content Placeholder 2"/>
          <p:cNvSpPr>
            <a:spLocks noGrp="1"/>
          </p:cNvSpPr>
          <p:nvPr>
            <p:ph idx="11"/>
          </p:nvPr>
        </p:nvSpPr>
        <p:spPr/>
        <p:txBody>
          <a:bodyPr/>
          <a:lstStyle/>
          <a:p>
            <a:pPr marL="0" indent="-182880">
              <a:spcBef>
                <a:spcPts val="0"/>
              </a:spcBef>
              <a:defRPr/>
            </a:pPr>
            <a:r>
              <a:rPr lang="en-US" b="1" dirty="0" smtClean="0"/>
              <a:t>New policy for e-only journals accepted in Medline</a:t>
            </a:r>
          </a:p>
          <a:p>
            <a:pPr marL="365760" lvl="1" indent="-182880">
              <a:spcBef>
                <a:spcPts val="0"/>
              </a:spcBef>
              <a:defRPr/>
            </a:pPr>
            <a:r>
              <a:rPr lang="en-US" dirty="0" smtClean="0"/>
              <a:t>Need to be deposited in permanent archives</a:t>
            </a:r>
          </a:p>
          <a:p>
            <a:pPr marL="548640" lvl="4" indent="-182880">
              <a:spcBef>
                <a:spcPts val="0"/>
              </a:spcBef>
              <a:defRPr/>
            </a:pPr>
            <a:r>
              <a:rPr lang="en-US" sz="1400" dirty="0" smtClean="0"/>
              <a:t>Springer deposits all journals for which we have permission in Portico and CLOCKSS</a:t>
            </a:r>
          </a:p>
          <a:p>
            <a:pPr marL="365760" lvl="1" indent="-182880">
              <a:spcBef>
                <a:spcPts val="0"/>
              </a:spcBef>
              <a:defRPr/>
            </a:pPr>
            <a:r>
              <a:rPr lang="en-US" dirty="0" smtClean="0"/>
              <a:t>Need to be available online at NLM</a:t>
            </a:r>
          </a:p>
          <a:p>
            <a:pPr marL="548640" lvl="4" indent="-182880">
              <a:spcBef>
                <a:spcPts val="0"/>
              </a:spcBef>
              <a:defRPr/>
            </a:pPr>
            <a:r>
              <a:rPr lang="en-US" sz="1400" dirty="0" smtClean="0"/>
              <a:t>All Springer e-only journals are available to NLM with their subscriptions</a:t>
            </a:r>
          </a:p>
          <a:p>
            <a:pPr marL="365760" lvl="1" indent="-182880">
              <a:spcBef>
                <a:spcPts val="0"/>
              </a:spcBef>
              <a:defRPr/>
            </a:pPr>
            <a:r>
              <a:rPr lang="en-US" dirty="0" smtClean="0"/>
              <a:t>Need to be delivered to PubMed as PDF/A</a:t>
            </a:r>
          </a:p>
          <a:p>
            <a:pPr marL="178753" lvl="2" indent="-182880">
              <a:spcBef>
                <a:spcPts val="0"/>
              </a:spcBef>
              <a:defRPr/>
            </a:pPr>
            <a:r>
              <a:rPr lang="en-US" b="1" dirty="0" smtClean="0"/>
              <a:t>PubMed </a:t>
            </a:r>
            <a:r>
              <a:rPr lang="en-US" b="1" dirty="0" smtClean="0"/>
              <a:t>(but not Medline) accepts metadata for back issues of Medline journals</a:t>
            </a:r>
          </a:p>
          <a:p>
            <a:pPr marL="369253" lvl="3" indent="-182880">
              <a:spcBef>
                <a:spcPts val="0"/>
              </a:spcBef>
              <a:defRPr/>
            </a:pPr>
            <a:r>
              <a:rPr lang="en-US" b="1" dirty="0" smtClean="0"/>
              <a:t> </a:t>
            </a:r>
            <a:r>
              <a:rPr lang="en-US" dirty="0" smtClean="0"/>
              <a:t>Springer is in the process of depositing such back </a:t>
            </a:r>
            <a:r>
              <a:rPr lang="en-US" dirty="0" smtClean="0"/>
              <a:t>issues for Springer journals</a:t>
            </a:r>
            <a:endParaRPr lang="en-US" dirty="0" smtClean="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PubMed Central</a:t>
            </a:r>
            <a:endParaRPr lang="en-US" dirty="0"/>
          </a:p>
        </p:txBody>
      </p:sp>
      <p:sp>
        <p:nvSpPr>
          <p:cNvPr id="3" name="Content Placeholder 2"/>
          <p:cNvSpPr>
            <a:spLocks noGrp="1"/>
          </p:cNvSpPr>
          <p:nvPr>
            <p:ph idx="11"/>
          </p:nvPr>
        </p:nvSpPr>
        <p:spPr/>
        <p:txBody>
          <a:bodyPr/>
          <a:lstStyle/>
          <a:p>
            <a:pPr marL="0" indent="-182880">
              <a:spcBef>
                <a:spcPts val="0"/>
              </a:spcBef>
              <a:defRPr/>
            </a:pPr>
            <a:r>
              <a:rPr lang="en-US" b="1" dirty="0" smtClean="0"/>
              <a:t>Prerequisites for getting into PMC</a:t>
            </a:r>
          </a:p>
          <a:p>
            <a:pPr marL="363538" lvl="2" indent="-182880">
              <a:spcBef>
                <a:spcPts val="0"/>
              </a:spcBef>
              <a:defRPr/>
            </a:pPr>
            <a:r>
              <a:rPr lang="en-US" dirty="0" smtClean="0"/>
              <a:t>Full Open Access or Free Access with embargo of no more than 12 months</a:t>
            </a:r>
          </a:p>
          <a:p>
            <a:pPr marL="363538" lvl="2" indent="-182880">
              <a:spcBef>
                <a:spcPts val="0"/>
              </a:spcBef>
              <a:defRPr/>
            </a:pPr>
            <a:r>
              <a:rPr lang="en-US" dirty="0" smtClean="0"/>
              <a:t>At least 15 articles published</a:t>
            </a:r>
          </a:p>
          <a:p>
            <a:pPr marL="363538" lvl="2" indent="-182880">
              <a:spcBef>
                <a:spcPts val="0"/>
              </a:spcBef>
              <a:defRPr/>
            </a:pPr>
            <a:r>
              <a:rPr lang="en-US" dirty="0" smtClean="0"/>
              <a:t>Full text XML in JATS format</a:t>
            </a:r>
          </a:p>
          <a:p>
            <a:pPr marL="0" indent="-182880">
              <a:spcBef>
                <a:spcPts val="600"/>
              </a:spcBef>
              <a:defRPr/>
            </a:pPr>
            <a:r>
              <a:rPr lang="en-US" b="1" dirty="0" smtClean="0"/>
              <a:t>Policies for PMC Journals</a:t>
            </a:r>
          </a:p>
          <a:p>
            <a:pPr marL="365760" lvl="1" indent="-182880">
              <a:spcBef>
                <a:spcPts val="0"/>
              </a:spcBef>
              <a:defRPr/>
            </a:pPr>
            <a:r>
              <a:rPr lang="en-US" dirty="0" smtClean="0"/>
              <a:t>Metadata for Open Access journals without embargo can go directly </a:t>
            </a:r>
            <a:r>
              <a:rPr lang="en-US" dirty="0" smtClean="0"/>
              <a:t>into </a:t>
            </a:r>
            <a:r>
              <a:rPr lang="en-US" dirty="0" smtClean="0"/>
              <a:t>PubMed (including online-first articles)</a:t>
            </a:r>
          </a:p>
          <a:p>
            <a:pPr marL="365760" lvl="1" indent="-182880">
              <a:spcBef>
                <a:spcPts val="0"/>
              </a:spcBef>
              <a:defRPr/>
            </a:pPr>
            <a:r>
              <a:rPr lang="en-US" dirty="0" smtClean="0"/>
              <a:t>Free Access journals with embargo are deposited by PMC into PubMed only after final issues are out of embargo (no online-first articles included)</a:t>
            </a:r>
          </a:p>
          <a:p>
            <a:pPr marL="365760" lvl="1" indent="-182880">
              <a:spcBef>
                <a:spcPts val="0"/>
              </a:spcBef>
              <a:defRPr/>
            </a:pPr>
            <a:r>
              <a:rPr lang="en-US" dirty="0" smtClean="0"/>
              <a:t>PMC accepts only articles with full text XML</a:t>
            </a:r>
          </a:p>
          <a:p>
            <a:pPr marL="565785" lvl="2" indent="-182880">
              <a:spcBef>
                <a:spcPts val="0"/>
              </a:spcBef>
              <a:defRPr/>
            </a:pPr>
            <a:r>
              <a:rPr lang="en-US" sz="1400" dirty="0" smtClean="0"/>
              <a:t>Exceptions are back issues, for which XML metadata and PDF files are sufficient.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PubMed/Medline Application</a:t>
            </a:r>
            <a:endParaRPr lang="en-US" dirty="0"/>
          </a:p>
        </p:txBody>
      </p:sp>
      <p:sp>
        <p:nvSpPr>
          <p:cNvPr id="3" name="Content Placeholder 2"/>
          <p:cNvSpPr>
            <a:spLocks noGrp="1"/>
          </p:cNvSpPr>
          <p:nvPr>
            <p:ph idx="11"/>
          </p:nvPr>
        </p:nvSpPr>
        <p:spPr>
          <a:xfrm>
            <a:off x="521460" y="1358724"/>
            <a:ext cx="8622540" cy="5499276"/>
          </a:xfrm>
        </p:spPr>
        <p:txBody>
          <a:bodyPr/>
          <a:lstStyle/>
          <a:p>
            <a:pPr marL="176847" indent="-182880">
              <a:spcBef>
                <a:spcPts val="0"/>
              </a:spcBef>
              <a:defRPr/>
            </a:pPr>
            <a:r>
              <a:rPr lang="en-US" dirty="0" smtClean="0"/>
              <a:t>Prerequisite</a:t>
            </a:r>
          </a:p>
          <a:p>
            <a:pPr marL="365760" lvl="1" indent="-182880">
              <a:spcBef>
                <a:spcPts val="0"/>
              </a:spcBef>
              <a:defRPr/>
            </a:pPr>
            <a:r>
              <a:rPr lang="en-US" dirty="0" smtClean="0"/>
              <a:t>Four review issues available at the time of application (double issues count as one).</a:t>
            </a:r>
          </a:p>
          <a:p>
            <a:pPr marL="365760" lvl="1" indent="-182880">
              <a:spcBef>
                <a:spcPts val="0"/>
              </a:spcBef>
              <a:defRPr/>
            </a:pPr>
            <a:r>
              <a:rPr lang="en-US" dirty="0" smtClean="0"/>
              <a:t>e-only journals must have published at least 40 articles and must have published for at least one year</a:t>
            </a:r>
          </a:p>
          <a:p>
            <a:pPr marL="176847" indent="-182880">
              <a:spcBef>
                <a:spcPts val="0"/>
              </a:spcBef>
              <a:defRPr/>
            </a:pPr>
            <a:r>
              <a:rPr lang="en-US" dirty="0" smtClean="0"/>
              <a:t>Application </a:t>
            </a:r>
            <a:r>
              <a:rPr lang="en-US" dirty="0" smtClean="0"/>
              <a:t>for </a:t>
            </a:r>
            <a:r>
              <a:rPr lang="en-US" dirty="0" smtClean="0"/>
              <a:t>Springer </a:t>
            </a:r>
            <a:r>
              <a:rPr lang="en-US" dirty="0" smtClean="0"/>
              <a:t>journals through Springer A&amp;I</a:t>
            </a:r>
            <a:endParaRPr lang="en-US" dirty="0" smtClean="0"/>
          </a:p>
          <a:p>
            <a:pPr marL="365760" lvl="1" indent="-182880">
              <a:spcBef>
                <a:spcPts val="0"/>
              </a:spcBef>
              <a:defRPr/>
            </a:pPr>
            <a:r>
              <a:rPr lang="en-US" dirty="0" smtClean="0"/>
              <a:t>Peer review process description is important, journal description is very </a:t>
            </a:r>
            <a:r>
              <a:rPr lang="en-US" dirty="0" smtClean="0"/>
              <a:t>important</a:t>
            </a:r>
          </a:p>
          <a:p>
            <a:pPr marL="176847" indent="-182880">
              <a:spcBef>
                <a:spcPts val="0"/>
              </a:spcBef>
              <a:defRPr/>
            </a:pPr>
            <a:r>
              <a:rPr lang="en-US" dirty="0" smtClean="0"/>
              <a:t>Application for journals from other publishers directly to PubMed</a:t>
            </a:r>
            <a:endParaRPr lang="en-US" dirty="0" smtClean="0"/>
          </a:p>
          <a:p>
            <a:pPr indent="-182880">
              <a:spcBef>
                <a:spcPts val="0"/>
              </a:spcBef>
            </a:pPr>
            <a:r>
              <a:rPr lang="en-US" dirty="0" smtClean="0"/>
              <a:t>Conflict of Interest statement mandatory in each article</a:t>
            </a:r>
          </a:p>
          <a:p>
            <a:pPr lvl="1" indent="-182880">
              <a:spcBef>
                <a:spcPts val="0"/>
              </a:spcBef>
            </a:pPr>
            <a:r>
              <a:rPr lang="en-US" dirty="0" smtClean="0"/>
              <a:t>Individual statements for each author with author names</a:t>
            </a:r>
          </a:p>
          <a:p>
            <a:pPr lvl="1" indent="-182880">
              <a:spcBef>
                <a:spcPts val="0"/>
              </a:spcBef>
            </a:pPr>
            <a:r>
              <a:rPr lang="en-US" dirty="0" smtClean="0"/>
              <a:t>Within the regular article pages, just before the reference list</a:t>
            </a:r>
          </a:p>
          <a:p>
            <a:pPr indent="-182880">
              <a:spcBef>
                <a:spcPts val="0"/>
              </a:spcBef>
            </a:pPr>
            <a:r>
              <a:rPr lang="en-US" dirty="0" smtClean="0"/>
              <a:t>Statements of Human and Animal Rights required for articles that report studies with human or animal participants</a:t>
            </a:r>
          </a:p>
          <a:p>
            <a:pPr indent="-182880">
              <a:spcBef>
                <a:spcPts val="0"/>
              </a:spcBef>
            </a:pPr>
            <a:r>
              <a:rPr lang="en-US" dirty="0" smtClean="0"/>
              <a:t>Statements of Informed Consent required for articles that report studies with human participants</a:t>
            </a:r>
          </a:p>
          <a:p>
            <a:pPr marL="176847" indent="-182880">
              <a:spcBef>
                <a:spcPts val="0"/>
              </a:spcBef>
              <a:defRPr/>
            </a:pPr>
            <a:r>
              <a:rPr lang="en-US" dirty="0" smtClean="0"/>
              <a:t>2-3 Letters of recommendation from prominent scientists not on the editorial board may help (</a:t>
            </a:r>
            <a:r>
              <a:rPr lang="en-US" b="1" dirty="0" smtClean="0"/>
              <a:t>not</a:t>
            </a:r>
            <a:r>
              <a:rPr lang="en-US" dirty="0" smtClean="0"/>
              <a:t> from NIH scientists) </a:t>
            </a:r>
          </a:p>
          <a:p>
            <a:pPr marL="176847" indent="-182880">
              <a:spcBef>
                <a:spcPts val="0"/>
              </a:spcBef>
              <a:defRPr/>
            </a:pPr>
            <a:r>
              <a:rPr lang="en-US" dirty="0" smtClean="0"/>
              <a:t>3 reviews/year (February, June, October). Application deadlines: 1 February for June review, 1 June for October review, 1 October for February review</a:t>
            </a:r>
          </a:p>
          <a:p>
            <a:pPr marL="176847" indent="-182880">
              <a:spcBef>
                <a:spcPts val="0"/>
              </a:spcBef>
              <a:defRPr/>
            </a:pPr>
            <a:r>
              <a:rPr lang="en-US" dirty="0" smtClean="0"/>
              <a:t>10 Springer journals per review (so send me the application early)</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1"/>
          </p:nvPr>
        </p:nvSpPr>
        <p:spPr/>
        <p:txBody>
          <a:bodyPr/>
          <a:lstStyle/>
          <a:p>
            <a:r>
              <a:rPr lang="en-US" b="1" dirty="0" smtClean="0"/>
              <a:t>Thomson Reuters (ISI)</a:t>
            </a:r>
          </a:p>
          <a:p>
            <a:r>
              <a:rPr lang="en-US" b="1" dirty="0" smtClean="0"/>
              <a:t>PubMed/Medline/PubMed Central</a:t>
            </a:r>
          </a:p>
          <a:p>
            <a:r>
              <a:rPr lang="en-US" b="1" dirty="0" smtClean="0"/>
              <a:t>Google Citation Database</a:t>
            </a:r>
          </a:p>
          <a:p>
            <a:r>
              <a:rPr lang="en-US" b="1" dirty="0" smtClean="0"/>
              <a:t>Microsoft Academic Search</a:t>
            </a:r>
          </a:p>
          <a:p>
            <a:r>
              <a:rPr lang="en-US" b="1" dirty="0" smtClean="0"/>
              <a:t>SCOPUS/EI Compendex</a:t>
            </a:r>
          </a:p>
          <a:p>
            <a:r>
              <a:rPr lang="en-US" b="1" dirty="0" smtClean="0"/>
              <a:t>Other A&amp;I Services</a:t>
            </a:r>
          </a:p>
          <a:p>
            <a:r>
              <a:rPr lang="en-US" b="1" dirty="0" smtClean="0"/>
              <a:t>Other Ranking Systems</a:t>
            </a:r>
          </a:p>
          <a:p>
            <a:r>
              <a:rPr lang="en-US" b="1" dirty="0" smtClean="0"/>
              <a:t>Evaluating and Improving Journal Quality</a:t>
            </a:r>
          </a:p>
          <a:p>
            <a:pPr>
              <a:buNone/>
            </a:pPr>
            <a:endParaRPr 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PubMed Review Results</a:t>
            </a:r>
            <a:endParaRPr lang="en-US" dirty="0"/>
          </a:p>
        </p:txBody>
      </p:sp>
      <p:sp>
        <p:nvSpPr>
          <p:cNvPr id="3" name="Content Placeholder 2"/>
          <p:cNvSpPr>
            <a:spLocks noGrp="1"/>
          </p:cNvSpPr>
          <p:nvPr>
            <p:ph idx="11"/>
          </p:nvPr>
        </p:nvSpPr>
        <p:spPr/>
        <p:txBody>
          <a:bodyPr/>
          <a:lstStyle/>
          <a:p>
            <a:pPr marL="0" indent="-182880">
              <a:spcBef>
                <a:spcPts val="0"/>
              </a:spcBef>
              <a:defRPr/>
            </a:pPr>
            <a:r>
              <a:rPr lang="en-US" dirty="0" smtClean="0"/>
              <a:t>Results available 6-8 weeks after the review, review reports 2-3 months after review</a:t>
            </a:r>
          </a:p>
          <a:p>
            <a:pPr marL="0" indent="-182880">
              <a:spcBef>
                <a:spcPts val="0"/>
              </a:spcBef>
              <a:defRPr/>
            </a:pPr>
            <a:r>
              <a:rPr lang="en-US" dirty="0" smtClean="0"/>
              <a:t>Decisions are final, no reversal possible</a:t>
            </a:r>
          </a:p>
          <a:p>
            <a:pPr marL="0" indent="-182880">
              <a:spcBef>
                <a:spcPts val="0"/>
              </a:spcBef>
              <a:defRPr/>
            </a:pPr>
            <a:r>
              <a:rPr lang="en-US" dirty="0" smtClean="0"/>
              <a:t>Reasons for Rejection</a:t>
            </a:r>
          </a:p>
          <a:p>
            <a:pPr marL="365760" lvl="1" indent="-182880">
              <a:spcBef>
                <a:spcPts val="0"/>
              </a:spcBef>
              <a:defRPr/>
            </a:pPr>
            <a:r>
              <a:rPr lang="en-US" dirty="0" smtClean="0"/>
              <a:t>Scientific quality of the articles</a:t>
            </a:r>
          </a:p>
          <a:p>
            <a:pPr marL="365760" lvl="1" indent="-182880">
              <a:spcBef>
                <a:spcPts val="0"/>
              </a:spcBef>
              <a:defRPr/>
            </a:pPr>
            <a:r>
              <a:rPr lang="en-US" dirty="0" smtClean="0"/>
              <a:t>Quality of Author/Institutions (# of publications, # of citations)</a:t>
            </a:r>
          </a:p>
          <a:p>
            <a:pPr marL="365760" lvl="1" indent="-182880">
              <a:spcBef>
                <a:spcPts val="0"/>
              </a:spcBef>
              <a:defRPr/>
            </a:pPr>
            <a:r>
              <a:rPr lang="en-US" dirty="0" smtClean="0"/>
              <a:t>Quality of Editorial Board (# of publications, # of citations)</a:t>
            </a:r>
          </a:p>
          <a:p>
            <a:pPr marL="365760" lvl="1" indent="-182880">
              <a:spcBef>
                <a:spcPts val="0"/>
              </a:spcBef>
              <a:defRPr/>
            </a:pPr>
            <a:r>
              <a:rPr lang="en-US" dirty="0" smtClean="0"/>
              <a:t>Editorial Board Independence (ties to industry)</a:t>
            </a:r>
          </a:p>
          <a:p>
            <a:pPr marL="365760" lvl="1" indent="-182880">
              <a:spcBef>
                <a:spcPts val="0"/>
              </a:spcBef>
              <a:defRPr/>
            </a:pPr>
            <a:r>
              <a:rPr lang="en-US" dirty="0" smtClean="0"/>
              <a:t>Lack of relevance to scientists, clinicians, educators</a:t>
            </a:r>
          </a:p>
          <a:p>
            <a:pPr marL="365760" lvl="1" indent="-182880">
              <a:spcBef>
                <a:spcPts val="0"/>
              </a:spcBef>
              <a:defRPr/>
            </a:pPr>
            <a:r>
              <a:rPr lang="en-US" dirty="0" smtClean="0"/>
              <a:t>Lack of strict external review process</a:t>
            </a:r>
          </a:p>
          <a:p>
            <a:pPr marL="365760" lvl="1" indent="-182880">
              <a:spcBef>
                <a:spcPts val="0"/>
              </a:spcBef>
              <a:defRPr/>
            </a:pPr>
            <a:r>
              <a:rPr lang="en-US" dirty="0" smtClean="0"/>
              <a:t>Rejection rate too low, too many commissioned articles</a:t>
            </a:r>
          </a:p>
          <a:p>
            <a:pPr marL="365760" lvl="1" indent="-182880">
              <a:spcBef>
                <a:spcPts val="0"/>
              </a:spcBef>
              <a:defRPr/>
            </a:pPr>
            <a:r>
              <a:rPr lang="en-US" dirty="0" smtClean="0"/>
              <a:t>Conflict of Interest/Ethics compliance statements lacking</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PubMed</a:t>
            </a:r>
            <a:endParaRPr lang="en-US" dirty="0"/>
          </a:p>
        </p:txBody>
      </p:sp>
      <p:sp>
        <p:nvSpPr>
          <p:cNvPr id="3" name="Content Placeholder 2"/>
          <p:cNvSpPr>
            <a:spLocks noGrp="1"/>
          </p:cNvSpPr>
          <p:nvPr>
            <p:ph idx="11"/>
          </p:nvPr>
        </p:nvSpPr>
        <p:spPr/>
        <p:txBody>
          <a:bodyPr/>
          <a:lstStyle/>
          <a:p>
            <a:pPr indent="-182880">
              <a:spcBef>
                <a:spcPts val="0"/>
              </a:spcBef>
            </a:pPr>
            <a:r>
              <a:rPr lang="en-US" dirty="0" smtClean="0"/>
              <a:t>Sponsored supplements will not be index without Conflict of Interest statements in each article, including editorials</a:t>
            </a:r>
          </a:p>
          <a:p>
            <a:pPr lvl="1" indent="-182880">
              <a:spcBef>
                <a:spcPts val="0"/>
              </a:spcBef>
            </a:pPr>
            <a:r>
              <a:rPr lang="en-US" dirty="0" smtClean="0"/>
              <a:t>Individual statements for each author with author names</a:t>
            </a:r>
          </a:p>
          <a:p>
            <a:pPr lvl="1" indent="-182880">
              <a:spcBef>
                <a:spcPts val="0"/>
              </a:spcBef>
            </a:pPr>
            <a:r>
              <a:rPr lang="en-US" dirty="0" smtClean="0"/>
              <a:t>Within the regular article pages, just before the reference list</a:t>
            </a:r>
          </a:p>
          <a:p>
            <a:pPr lvl="1" indent="-182880">
              <a:spcBef>
                <a:spcPts val="0"/>
              </a:spcBef>
            </a:pPr>
            <a:r>
              <a:rPr lang="en-US" dirty="0" smtClean="0"/>
              <a:t>The supplement will appear briefly in PubMed and will then be hidden.  Once PubMed has verified that the supplement complies with the requirement, the articles will be included again</a:t>
            </a:r>
          </a:p>
          <a:p>
            <a:pPr indent="-182880">
              <a:spcBef>
                <a:spcPts val="0"/>
              </a:spcBef>
            </a:pPr>
            <a:endParaRPr lang="en-US" dirty="0" smtClean="0"/>
          </a:p>
          <a:p>
            <a:pPr indent="-182880">
              <a:spcBef>
                <a:spcPts val="0"/>
              </a:spcBef>
            </a:pPr>
            <a:r>
              <a:rPr lang="en-US" dirty="0" smtClean="0"/>
              <a:t>Corrections in PubMed</a:t>
            </a:r>
          </a:p>
          <a:p>
            <a:pPr lvl="1" indent="-182880">
              <a:spcBef>
                <a:spcPts val="0"/>
              </a:spcBef>
            </a:pPr>
            <a:r>
              <a:rPr lang="en-US" dirty="0" smtClean="0"/>
              <a:t>If Springer PDF not affected by error: Post-publication correction and resend of data, as long as the article has not been processed by PubMed</a:t>
            </a:r>
          </a:p>
          <a:p>
            <a:pPr lvl="1" indent="-182880">
              <a:spcBef>
                <a:spcPts val="0"/>
              </a:spcBef>
            </a:pPr>
            <a:r>
              <a:rPr lang="en-US" dirty="0" smtClean="0"/>
              <a:t>Errata about metadata are applied directly to the data (e.g. name corrections)</a:t>
            </a:r>
          </a:p>
          <a:p>
            <a:pPr lvl="1" indent="-182880">
              <a:spcBef>
                <a:spcPts val="0"/>
              </a:spcBef>
            </a:pPr>
            <a:r>
              <a:rPr lang="en-US" dirty="0" smtClean="0"/>
              <a:t>Errata about main part of the article are linked to the original article</a:t>
            </a:r>
          </a:p>
          <a:p>
            <a:pPr>
              <a:buNone/>
            </a:pPr>
            <a:endParaRPr lang="en-US"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a:t>
            </a:r>
            <a:endParaRPr lang="en-US" dirty="0"/>
          </a:p>
        </p:txBody>
      </p:sp>
      <p:sp>
        <p:nvSpPr>
          <p:cNvPr id="3" name="Content Placeholder 2"/>
          <p:cNvSpPr>
            <a:spLocks noGrp="1"/>
          </p:cNvSpPr>
          <p:nvPr>
            <p:ph idx="11"/>
          </p:nvPr>
        </p:nvSpPr>
        <p:spPr>
          <a:xfrm>
            <a:off x="522000" y="1512000"/>
            <a:ext cx="8136000" cy="5157432"/>
          </a:xfrm>
        </p:spPr>
        <p:txBody>
          <a:bodyPr/>
          <a:lstStyle/>
          <a:p>
            <a:pPr marL="173672" indent="-182880">
              <a:spcBef>
                <a:spcPts val="0"/>
              </a:spcBef>
              <a:defRPr/>
            </a:pPr>
            <a:r>
              <a:rPr lang="en-US" b="1" dirty="0" smtClean="0"/>
              <a:t>Most traffic to Springer.com and SpringerLink comes from Google</a:t>
            </a:r>
          </a:p>
          <a:p>
            <a:pPr marL="173672" indent="-182880">
              <a:spcBef>
                <a:spcPts val="0"/>
              </a:spcBef>
              <a:defRPr/>
            </a:pPr>
            <a:r>
              <a:rPr lang="en-US" b="1" dirty="0" smtClean="0"/>
              <a:t>Google Scholar indexes everything we have online</a:t>
            </a:r>
          </a:p>
          <a:p>
            <a:pPr marL="365760" lvl="1" indent="-182880">
              <a:spcBef>
                <a:spcPts val="0"/>
              </a:spcBef>
              <a:defRPr/>
            </a:pPr>
            <a:r>
              <a:rPr lang="en-US" dirty="0" smtClean="0"/>
              <a:t>Journals</a:t>
            </a:r>
          </a:p>
          <a:p>
            <a:pPr marL="365760" lvl="1" indent="-182880">
              <a:spcBef>
                <a:spcPts val="0"/>
              </a:spcBef>
              <a:defRPr/>
            </a:pPr>
            <a:r>
              <a:rPr lang="en-US" dirty="0" smtClean="0"/>
              <a:t>Proceedings</a:t>
            </a:r>
          </a:p>
          <a:p>
            <a:pPr marL="365760" lvl="1" indent="-182880">
              <a:spcBef>
                <a:spcPts val="0"/>
              </a:spcBef>
              <a:defRPr/>
            </a:pPr>
            <a:r>
              <a:rPr lang="en-US" dirty="0" smtClean="0"/>
              <a:t>Books (usually on chapter level)</a:t>
            </a:r>
          </a:p>
          <a:p>
            <a:pPr marL="365760" lvl="1" indent="-182880">
              <a:spcBef>
                <a:spcPts val="0"/>
              </a:spcBef>
              <a:defRPr/>
            </a:pPr>
            <a:r>
              <a:rPr lang="en-US" b="1" i="1" dirty="0" smtClean="0"/>
              <a:t>Publish or Perish </a:t>
            </a:r>
            <a:r>
              <a:rPr lang="en-US" dirty="0" smtClean="0"/>
              <a:t>useful for data analysis</a:t>
            </a:r>
          </a:p>
          <a:p>
            <a:r>
              <a:rPr lang="en-US" b="1" dirty="0" smtClean="0"/>
              <a:t>Google Scholar Author citation database</a:t>
            </a:r>
          </a:p>
          <a:p>
            <a:pPr lvl="1"/>
            <a:r>
              <a:rPr lang="en-US" dirty="0" smtClean="0"/>
              <a:t>Authors should set up their profile, claim their articles</a:t>
            </a:r>
          </a:p>
          <a:p>
            <a:pPr lvl="1"/>
            <a:r>
              <a:rPr lang="en-US" dirty="0" smtClean="0"/>
              <a:t>Citation information for authors</a:t>
            </a:r>
          </a:p>
          <a:p>
            <a:pPr lvl="1"/>
            <a:r>
              <a:rPr lang="en-US" dirty="0" smtClean="0"/>
              <a:t>Calculates h-index for authors</a:t>
            </a:r>
          </a:p>
          <a:p>
            <a:r>
              <a:rPr lang="en-US" b="1" dirty="0" smtClean="0"/>
              <a:t>Google Scholar Journal citation database with ranking</a:t>
            </a:r>
          </a:p>
          <a:p>
            <a:pPr lvl="1"/>
            <a:r>
              <a:rPr lang="en-US" dirty="0" smtClean="0"/>
              <a:t>Only need 100 articles in previous five years in order to be included</a:t>
            </a:r>
          </a:p>
          <a:p>
            <a:pPr lvl="1"/>
            <a:r>
              <a:rPr lang="en-US" dirty="0" smtClean="0"/>
              <a:t>h5-index for journals</a:t>
            </a:r>
          </a:p>
          <a:p>
            <a:pPr lvl="2"/>
            <a:r>
              <a:rPr lang="en-US" dirty="0" smtClean="0"/>
              <a:t>Better ranking than ISI. ISI ranks review journal much higher than research journals</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41436" y="818652"/>
            <a:ext cx="3141985" cy="276999"/>
          </a:xfrm>
          <a:prstGeom prst="rect">
            <a:avLst/>
          </a:prstGeom>
        </p:spPr>
        <p:txBody>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sz="2200" b="1" i="0" u="none" strike="noStrike" kern="0" cap="none" spc="0" normalizeH="0" baseline="0" noProof="0" dirty="0" smtClean="0">
                <a:ln>
                  <a:noFill/>
                </a:ln>
                <a:solidFill>
                  <a:srgbClr val="00468A"/>
                </a:solidFill>
                <a:effectLst/>
                <a:uLnTx/>
                <a:uFillTx/>
                <a:latin typeface="+mj-lt"/>
                <a:ea typeface="Calibri"/>
                <a:cs typeface="Lucida Sans"/>
              </a:rPr>
              <a:t>h-index example diagram</a:t>
            </a:r>
            <a:endParaRPr kumimoji="0" lang="en-US" sz="2200" b="1" i="0" u="none" strike="noStrike" kern="0" cap="none" spc="0" normalizeH="0" baseline="0" noProof="0" dirty="0">
              <a:ln>
                <a:noFill/>
              </a:ln>
              <a:solidFill>
                <a:srgbClr val="00468A"/>
              </a:solidFill>
              <a:effectLst/>
              <a:uLnTx/>
              <a:uFillTx/>
              <a:latin typeface="+mj-lt"/>
              <a:ea typeface="Calibri"/>
              <a:cs typeface="Lucida Sans"/>
            </a:endParaRPr>
          </a:p>
        </p:txBody>
      </p:sp>
      <p:sp>
        <p:nvSpPr>
          <p:cNvPr id="3" name="Text Placeholder 3"/>
          <p:cNvSpPr txBox="1">
            <a:spLocks/>
          </p:cNvSpPr>
          <p:nvPr/>
        </p:nvSpPr>
        <p:spPr>
          <a:xfrm>
            <a:off x="341436" y="1268712"/>
            <a:ext cx="3510468" cy="4950660"/>
          </a:xfrm>
          <a:prstGeom prst="rect">
            <a:avLst/>
          </a:prstGeom>
        </p:spPr>
        <p:txBody>
          <a:bodyPr/>
          <a:lstStyle/>
          <a:p>
            <a:pPr marL="0" marR="0" lvl="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a:pP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The chart shows the article distribution for a hypothetical journal with five articles that have 17, 9, 6, 3, and 2 citations respectively.  The h-index is defines as follows:</a:t>
            </a:r>
          </a:p>
          <a:p>
            <a:pPr marL="0" marR="0" lvl="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a:pP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The </a:t>
            </a:r>
            <a:r>
              <a:rPr kumimoji="0" lang="en-US" sz="1800" b="0" i="1"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h-index</a:t>
            </a: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 of a publication is the largest number </a:t>
            </a:r>
            <a:r>
              <a:rPr kumimoji="0" lang="en-US" sz="1800" b="0" i="1"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h</a:t>
            </a: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 such that at least </a:t>
            </a:r>
            <a:r>
              <a:rPr kumimoji="0" lang="en-US" sz="1800" b="0" i="1"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h</a:t>
            </a: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 articles in that publication were cited at least </a:t>
            </a:r>
            <a:r>
              <a:rPr kumimoji="0" lang="en-US" sz="1800" b="0" i="1"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h</a:t>
            </a: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 times each.</a:t>
            </a:r>
          </a:p>
          <a:p>
            <a:pPr marL="0" marR="0" lvl="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a:pPr>
            <a:r>
              <a:rPr kumimoji="0" lang="en-US" sz="1800" b="0" i="0" u="none" strike="noStrike" kern="0" cap="none" spc="0" normalizeH="0" baseline="0" noProof="0" dirty="0" smtClean="0">
                <a:ln>
                  <a:noFill/>
                </a:ln>
                <a:solidFill>
                  <a:schemeClr val="tx2"/>
                </a:solidFill>
                <a:effectLst/>
                <a:uLnTx/>
                <a:uFillTx/>
                <a:latin typeface="Calibri"/>
                <a:ea typeface="ヒラギノ角ゴ Pro W3" pitchFamily="-65" charset="-128"/>
                <a:cs typeface="ヒラギノ角ゴ Pro W3" pitchFamily="-65" charset="-128"/>
              </a:rPr>
              <a:t>The diagram shows the h-index, the h-core, and the h-median as defined by Google.  The h5-index that Google uses for their ranking is an h-index calculated for articles from the last five years. </a:t>
            </a:r>
            <a:endParaRPr kumimoji="0" lang="en-US" sz="1800" b="0" i="0" u="none" strike="noStrike" kern="0" cap="none" spc="0" normalizeH="0" baseline="0" noProof="0" dirty="0">
              <a:ln>
                <a:noFill/>
              </a:ln>
              <a:solidFill>
                <a:schemeClr val="tx2"/>
              </a:solidFill>
              <a:effectLst/>
              <a:uLnTx/>
              <a:uFillTx/>
              <a:latin typeface="Calibri"/>
              <a:ea typeface="ヒラギノ角ゴ Pro W3" pitchFamily="-65" charset="-128"/>
              <a:cs typeface="ヒラギノ角ゴ Pro W3" pitchFamily="-65" charset="-128"/>
            </a:endParaRPr>
          </a:p>
        </p:txBody>
      </p:sp>
      <p:graphicFrame>
        <p:nvGraphicFramePr>
          <p:cNvPr id="4" name="Content Placeholder 4"/>
          <p:cNvGraphicFramePr>
            <a:graphicFrameLocks/>
          </p:cNvGraphicFramePr>
          <p:nvPr/>
        </p:nvGraphicFramePr>
        <p:xfrm>
          <a:off x="3887416" y="980728"/>
          <a:ext cx="5005064" cy="514543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Microsoft Academic Search</a:t>
            </a:r>
            <a:endParaRPr lang="en-US" dirty="0"/>
          </a:p>
        </p:txBody>
      </p:sp>
      <p:sp>
        <p:nvSpPr>
          <p:cNvPr id="3" name="Content Placeholder 2"/>
          <p:cNvSpPr>
            <a:spLocks noGrp="1"/>
          </p:cNvSpPr>
          <p:nvPr>
            <p:ph idx="11"/>
          </p:nvPr>
        </p:nvSpPr>
        <p:spPr/>
        <p:txBody>
          <a:bodyPr/>
          <a:lstStyle/>
          <a:p>
            <a:r>
              <a:rPr lang="en-US" b="1" dirty="0" smtClean="0"/>
              <a:t>Search system</a:t>
            </a:r>
          </a:p>
          <a:p>
            <a:r>
              <a:rPr lang="en-US" b="1" dirty="0" smtClean="0"/>
              <a:t>Author citation database</a:t>
            </a:r>
          </a:p>
          <a:p>
            <a:pPr lvl="1"/>
            <a:r>
              <a:rPr lang="en-US" dirty="0" smtClean="0"/>
              <a:t>Authors can set up profile, claim their articles</a:t>
            </a:r>
          </a:p>
          <a:p>
            <a:pPr lvl="1"/>
            <a:r>
              <a:rPr lang="en-US" dirty="0" smtClean="0"/>
              <a:t>h-index for authors</a:t>
            </a:r>
          </a:p>
          <a:p>
            <a:pPr lvl="1"/>
            <a:r>
              <a:rPr lang="en-US" dirty="0" smtClean="0"/>
              <a:t>Citation history</a:t>
            </a:r>
          </a:p>
          <a:p>
            <a:pPr lvl="1"/>
            <a:r>
              <a:rPr lang="en-US" dirty="0" smtClean="0"/>
              <a:t>More features than Google author citation database</a:t>
            </a:r>
          </a:p>
          <a:p>
            <a:pPr lvl="1"/>
            <a:r>
              <a:rPr lang="en-US" dirty="0" smtClean="0"/>
              <a:t>Graphical analysis tools</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Scopus/EI Compendex</a:t>
            </a:r>
            <a:endParaRPr lang="en-US" dirty="0"/>
          </a:p>
        </p:txBody>
      </p:sp>
      <p:sp>
        <p:nvSpPr>
          <p:cNvPr id="3" name="Content Placeholder 2"/>
          <p:cNvSpPr>
            <a:spLocks noGrp="1"/>
          </p:cNvSpPr>
          <p:nvPr>
            <p:ph idx="11"/>
          </p:nvPr>
        </p:nvSpPr>
        <p:spPr/>
        <p:txBody>
          <a:bodyPr/>
          <a:lstStyle/>
          <a:p>
            <a:pPr marL="0" indent="-182880">
              <a:spcBef>
                <a:spcPts val="0"/>
              </a:spcBef>
            </a:pPr>
            <a:r>
              <a:rPr lang="en-US" dirty="0" smtClean="0"/>
              <a:t>Elsevier products</a:t>
            </a:r>
          </a:p>
          <a:p>
            <a:pPr marL="0" indent="-182880">
              <a:spcBef>
                <a:spcPts val="0"/>
              </a:spcBef>
            </a:pPr>
            <a:r>
              <a:rPr lang="en-US" dirty="0" smtClean="0"/>
              <a:t>More selective now</a:t>
            </a:r>
          </a:p>
          <a:p>
            <a:pPr marL="0" indent="-182880">
              <a:spcBef>
                <a:spcPts val="0"/>
              </a:spcBef>
            </a:pPr>
            <a:r>
              <a:rPr lang="en-US" dirty="0" smtClean="0"/>
              <a:t>Application form online</a:t>
            </a:r>
          </a:p>
          <a:p>
            <a:pPr marL="182880" lvl="1" indent="0">
              <a:spcBef>
                <a:spcPts val="0"/>
              </a:spcBef>
            </a:pPr>
            <a:r>
              <a:rPr lang="en-US" dirty="0" smtClean="0"/>
              <a:t>Evaluation takes ½ - 1 year</a:t>
            </a:r>
          </a:p>
          <a:p>
            <a:pPr marL="182880" lvl="1" indent="0">
              <a:spcBef>
                <a:spcPts val="0"/>
              </a:spcBef>
            </a:pPr>
            <a:r>
              <a:rPr lang="en-US" dirty="0" smtClean="0"/>
              <a:t>Need to publish for one year before applying</a:t>
            </a:r>
          </a:p>
          <a:p>
            <a:pPr marL="0" indent="-182880">
              <a:spcBef>
                <a:spcPts val="0"/>
              </a:spcBef>
            </a:pPr>
            <a:r>
              <a:rPr lang="en-US" dirty="0" smtClean="0"/>
              <a:t>Scopus</a:t>
            </a:r>
          </a:p>
          <a:p>
            <a:pPr marL="182880" lvl="1" indent="0">
              <a:spcBef>
                <a:spcPts val="0"/>
              </a:spcBef>
            </a:pPr>
            <a:r>
              <a:rPr lang="en-US" dirty="0" smtClean="0"/>
              <a:t>Search system</a:t>
            </a:r>
          </a:p>
          <a:p>
            <a:pPr marL="182880" lvl="1" indent="0">
              <a:spcBef>
                <a:spcPts val="0"/>
              </a:spcBef>
            </a:pPr>
            <a:r>
              <a:rPr lang="en-US" dirty="0" smtClean="0"/>
              <a:t>Citation database</a:t>
            </a:r>
          </a:p>
          <a:p>
            <a:pPr marL="182880" lvl="1" indent="0">
              <a:spcBef>
                <a:spcPts val="0"/>
              </a:spcBef>
            </a:pPr>
            <a:r>
              <a:rPr lang="en-US" dirty="0" smtClean="0"/>
              <a:t>Journal ranking</a:t>
            </a:r>
          </a:p>
          <a:p>
            <a:pPr marL="182880" lvl="1" indent="0">
              <a:spcBef>
                <a:spcPts val="0"/>
              </a:spcBef>
            </a:pPr>
            <a:r>
              <a:rPr lang="en-US" dirty="0" smtClean="0"/>
              <a:t>h-index</a:t>
            </a:r>
          </a:p>
          <a:p>
            <a:pPr marL="173672" indent="-182880">
              <a:spcBef>
                <a:spcPts val="0"/>
              </a:spcBef>
            </a:pPr>
            <a:r>
              <a:rPr lang="en-US" dirty="0" smtClean="0"/>
              <a:t>SCImago ranking system</a:t>
            </a:r>
          </a:p>
          <a:p>
            <a:pPr marL="365760" lvl="1" indent="-182880">
              <a:spcBef>
                <a:spcPts val="0"/>
              </a:spcBef>
            </a:pPr>
            <a:r>
              <a:rPr lang="en-US" dirty="0" smtClean="0"/>
              <a:t>Uses Scopus data</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Miscellaneous information</a:t>
            </a:r>
            <a:endParaRPr lang="en-US" dirty="0"/>
          </a:p>
        </p:txBody>
      </p:sp>
      <p:sp>
        <p:nvSpPr>
          <p:cNvPr id="3" name="Content Placeholder 2"/>
          <p:cNvSpPr>
            <a:spLocks noGrp="1"/>
          </p:cNvSpPr>
          <p:nvPr>
            <p:ph idx="11"/>
          </p:nvPr>
        </p:nvSpPr>
        <p:spPr/>
        <p:txBody>
          <a:bodyPr/>
          <a:lstStyle/>
          <a:p>
            <a:pPr marL="0" indent="-182880">
              <a:spcBef>
                <a:spcPts val="0"/>
              </a:spcBef>
              <a:defRPr/>
            </a:pPr>
            <a:r>
              <a:rPr lang="en-US" b="1" dirty="0" smtClean="0"/>
              <a:t>Full Text Indexing</a:t>
            </a:r>
          </a:p>
          <a:p>
            <a:pPr marL="365760" lvl="1" indent="-182880">
              <a:spcBef>
                <a:spcPts val="0"/>
              </a:spcBef>
              <a:defRPr/>
            </a:pPr>
            <a:r>
              <a:rPr lang="en-US" dirty="0" smtClean="0"/>
              <a:t>Google (all journals and all books)</a:t>
            </a:r>
          </a:p>
          <a:p>
            <a:pPr marL="365760" lvl="1" indent="-182880">
              <a:spcBef>
                <a:spcPts val="0"/>
              </a:spcBef>
              <a:defRPr/>
            </a:pPr>
            <a:r>
              <a:rPr lang="en-US" dirty="0" smtClean="0"/>
              <a:t>Summon (all journals)</a:t>
            </a:r>
          </a:p>
          <a:p>
            <a:pPr marL="365760" lvl="1" indent="-182880">
              <a:spcBef>
                <a:spcPts val="0"/>
              </a:spcBef>
              <a:defRPr/>
            </a:pPr>
            <a:r>
              <a:rPr lang="en-US" dirty="0" smtClean="0"/>
              <a:t>ADS (Physics, Astronomy, Geosciences)</a:t>
            </a:r>
          </a:p>
          <a:p>
            <a:pPr marL="365760" lvl="1" indent="-182880">
              <a:spcBef>
                <a:spcPts val="0"/>
              </a:spcBef>
              <a:defRPr/>
            </a:pPr>
            <a:r>
              <a:rPr lang="en-US" dirty="0" smtClean="0"/>
              <a:t>INSPIRE (High Energy Physics)</a:t>
            </a:r>
          </a:p>
          <a:p>
            <a:pPr marL="0" indent="-182880">
              <a:spcBef>
                <a:spcPts val="0"/>
              </a:spcBef>
              <a:defRPr/>
            </a:pPr>
            <a:r>
              <a:rPr lang="en-US" b="1" dirty="0" smtClean="0"/>
              <a:t>Electronic Data</a:t>
            </a:r>
          </a:p>
          <a:p>
            <a:pPr marL="365760" lvl="1" indent="-182880">
              <a:spcBef>
                <a:spcPts val="0"/>
              </a:spcBef>
              <a:defRPr/>
            </a:pPr>
            <a:r>
              <a:rPr lang="en-US" dirty="0" smtClean="0"/>
              <a:t>All A&amp;I Services now accept electronic data </a:t>
            </a:r>
          </a:p>
          <a:p>
            <a:pPr marL="173672" indent="-182880">
              <a:spcBef>
                <a:spcPts val="0"/>
              </a:spcBef>
              <a:defRPr/>
            </a:pPr>
            <a:r>
              <a:rPr lang="en-US" b="1" dirty="0" smtClean="0"/>
              <a:t>Mostly discipline specific</a:t>
            </a:r>
          </a:p>
          <a:p>
            <a:pPr marL="173672" indent="-182880">
              <a:spcBef>
                <a:spcPts val="0"/>
              </a:spcBef>
              <a:defRPr/>
            </a:pPr>
            <a:r>
              <a:rPr lang="en-US" b="1" dirty="0" smtClean="0"/>
              <a:t>Journal Directories (e.g. Cabell’s, Ulrich’s, etc)</a:t>
            </a:r>
          </a:p>
          <a:p>
            <a:pPr marL="365760" lvl="1" indent="-182880">
              <a:spcBef>
                <a:spcPts val="0"/>
              </a:spcBef>
              <a:defRPr/>
            </a:pPr>
            <a:r>
              <a:rPr lang="en-US" dirty="0" smtClean="0"/>
              <a:t>Not A&amp;I services.  Information per journal, not per article. </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Other Ranking Systems</a:t>
            </a:r>
            <a:endParaRPr lang="en-US" dirty="0"/>
          </a:p>
        </p:txBody>
      </p:sp>
      <p:sp>
        <p:nvSpPr>
          <p:cNvPr id="3" name="Content Placeholder 2"/>
          <p:cNvSpPr>
            <a:spLocks noGrp="1"/>
          </p:cNvSpPr>
          <p:nvPr>
            <p:ph idx="11"/>
          </p:nvPr>
        </p:nvSpPr>
        <p:spPr/>
        <p:txBody>
          <a:bodyPr/>
          <a:lstStyle/>
          <a:p>
            <a:pPr indent="-182880">
              <a:spcBef>
                <a:spcPts val="0"/>
              </a:spcBef>
            </a:pPr>
            <a:r>
              <a:rPr lang="en-US" b="1" dirty="0" smtClean="0"/>
              <a:t>Google Scholar</a:t>
            </a:r>
          </a:p>
          <a:p>
            <a:pPr indent="-182880">
              <a:spcBef>
                <a:spcPts val="0"/>
              </a:spcBef>
            </a:pPr>
            <a:r>
              <a:rPr lang="en-US" b="1" dirty="0" smtClean="0"/>
              <a:t>ISI</a:t>
            </a:r>
          </a:p>
          <a:p>
            <a:pPr lvl="1" indent="-182880">
              <a:spcBef>
                <a:spcPts val="0"/>
              </a:spcBef>
            </a:pPr>
            <a:r>
              <a:rPr lang="en-US" dirty="0" smtClean="0"/>
              <a:t>2-year Impact Factor</a:t>
            </a:r>
          </a:p>
          <a:p>
            <a:pPr lvl="1" indent="-182880">
              <a:spcBef>
                <a:spcPts val="0"/>
              </a:spcBef>
            </a:pPr>
            <a:r>
              <a:rPr lang="en-US" dirty="0" smtClean="0"/>
              <a:t>5-year Impact Factor</a:t>
            </a:r>
          </a:p>
          <a:p>
            <a:pPr lvl="1" indent="-182880">
              <a:spcBef>
                <a:spcPts val="0"/>
              </a:spcBef>
            </a:pPr>
            <a:r>
              <a:rPr lang="en-US" dirty="0" smtClean="0"/>
              <a:t>Article Influence (Eigenfactor)</a:t>
            </a:r>
          </a:p>
          <a:p>
            <a:pPr indent="-182880">
              <a:spcBef>
                <a:spcPts val="0"/>
              </a:spcBef>
            </a:pPr>
            <a:r>
              <a:rPr lang="en-US" b="1" dirty="0" smtClean="0"/>
              <a:t>Scopus</a:t>
            </a:r>
          </a:p>
          <a:p>
            <a:pPr lvl="1" indent="-182880">
              <a:spcBef>
                <a:spcPts val="0"/>
              </a:spcBef>
            </a:pPr>
            <a:r>
              <a:rPr lang="en-US" dirty="0" smtClean="0"/>
              <a:t>SCImago</a:t>
            </a:r>
          </a:p>
          <a:p>
            <a:pPr indent="-182880">
              <a:spcBef>
                <a:spcPts val="0"/>
              </a:spcBef>
            </a:pPr>
            <a:r>
              <a:rPr lang="en-US" b="1" dirty="0" smtClean="0"/>
              <a:t>RePEc (Economics literature)</a:t>
            </a:r>
          </a:p>
          <a:p>
            <a:pPr indent="-182880">
              <a:spcBef>
                <a:spcPts val="0"/>
              </a:spcBef>
            </a:pPr>
            <a:r>
              <a:rPr lang="en-US" b="1" dirty="0" smtClean="0"/>
              <a:t>Altmetrics</a:t>
            </a:r>
          </a:p>
          <a:p>
            <a:pPr>
              <a:buNone/>
            </a:pPr>
            <a:endParaRPr lang="en-US" dirty="0"/>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Altmetrics, Review after publication through Crowdsourcing</a:t>
            </a:r>
            <a:endParaRPr lang="en-US" dirty="0"/>
          </a:p>
        </p:txBody>
      </p:sp>
      <p:sp>
        <p:nvSpPr>
          <p:cNvPr id="3" name="Content Placeholder 2"/>
          <p:cNvSpPr>
            <a:spLocks noGrp="1"/>
          </p:cNvSpPr>
          <p:nvPr>
            <p:ph idx="11"/>
          </p:nvPr>
        </p:nvSpPr>
        <p:spPr>
          <a:xfrm>
            <a:off x="522000" y="1512000"/>
            <a:ext cx="8136000" cy="5157432"/>
          </a:xfrm>
        </p:spPr>
        <p:txBody>
          <a:bodyPr/>
          <a:lstStyle/>
          <a:p>
            <a:r>
              <a:rPr lang="en-US" dirty="0" smtClean="0"/>
              <a:t>Use social media content (Twitter, Facebook, blogs) to judge individual articles</a:t>
            </a:r>
          </a:p>
          <a:p>
            <a:r>
              <a:rPr lang="en-US" dirty="0" smtClean="0"/>
              <a:t>Use article download statistics</a:t>
            </a:r>
          </a:p>
          <a:p>
            <a:r>
              <a:rPr lang="en-US" dirty="0" smtClean="0"/>
              <a:t>Ranking, post publication review</a:t>
            </a:r>
          </a:p>
          <a:p>
            <a:r>
              <a:rPr lang="en-US" dirty="0" smtClean="0"/>
              <a:t>Proponents for altmetrics claim that the Impact Factor is easy to manipulate.  In my opinion, altmetrics are even easier to manipulate.</a:t>
            </a:r>
          </a:p>
          <a:p>
            <a:r>
              <a:rPr lang="en-US" dirty="0" smtClean="0"/>
              <a:t>Altmetrics only count mentions in social media, they don’t distinguish between good and bad mentions. For instance an article that reports wrong results, which is mentioned in many blogs, will have a high altmetrics rating. Similarly, an article that reports about some dubious weight loss scheme, will have tremendous altmetrics ratings.</a:t>
            </a:r>
          </a:p>
          <a:p>
            <a:r>
              <a:rPr lang="en-US" dirty="0" smtClean="0"/>
              <a:t>Not everything in this world should be put to a vote — even if we have the technology to do so – expert peer review has its place and should not be thrown out for crowd sourcing.</a:t>
            </a:r>
          </a:p>
          <a:p>
            <a:r>
              <a:rPr lang="en-US" b="1" dirty="0" smtClean="0">
                <a:hlinkClick r:id="rId2"/>
              </a:rPr>
              <a:t>The Limits of Crowdsourcing in the Scientific Disciplines</a:t>
            </a:r>
            <a:endParaRPr lang="en-US" b="1" dirty="0" smtClean="0"/>
          </a:p>
          <a:p>
            <a:r>
              <a:rPr lang="en-US" dirty="0" smtClean="0"/>
              <a:t>Criticism of Altmetrics: </a:t>
            </a:r>
            <a:r>
              <a:rPr lang="en-US" u="sng" dirty="0" smtClean="0">
                <a:hlinkClick r:id="rId3"/>
              </a:rPr>
              <a:t>http://www.dcscience.net/?p=6369</a:t>
            </a:r>
            <a:endParaRPr lang="en-US" dirty="0" smtClean="0"/>
          </a:p>
          <a:p>
            <a:pPr>
              <a:buNone/>
            </a:pPr>
            <a:endParaRPr lang="en-US" b="1" dirty="0" smtClean="0"/>
          </a:p>
          <a:p>
            <a:pPr>
              <a:buNone/>
            </a:pPr>
            <a:endParaRPr lang="en-US" dirty="0"/>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1"/>
          </p:nvPr>
        </p:nvSpPr>
        <p:spPr/>
        <p:txBody>
          <a:bodyPr/>
          <a:lstStyle/>
          <a:p>
            <a:r>
              <a:rPr lang="en-US" dirty="0" smtClean="0">
                <a:hlinkClick r:id="rId2"/>
              </a:rPr>
              <a:t>ISI</a:t>
            </a:r>
            <a:endParaRPr lang="en-US" dirty="0" smtClean="0"/>
          </a:p>
          <a:p>
            <a:r>
              <a:rPr lang="en-US" dirty="0" smtClean="0">
                <a:hlinkClick r:id="rId3"/>
              </a:rPr>
              <a:t>PubMed</a:t>
            </a:r>
            <a:endParaRPr lang="en-US" dirty="0" smtClean="0"/>
          </a:p>
          <a:p>
            <a:r>
              <a:rPr lang="en-US" dirty="0" smtClean="0">
                <a:hlinkClick r:id="rId4"/>
              </a:rPr>
              <a:t>PMC</a:t>
            </a:r>
            <a:endParaRPr lang="en-US" dirty="0" smtClean="0"/>
          </a:p>
          <a:p>
            <a:r>
              <a:rPr lang="en-US" dirty="0" smtClean="0">
                <a:hlinkClick r:id="rId5"/>
              </a:rPr>
              <a:t>Google Scholar</a:t>
            </a:r>
            <a:endParaRPr lang="en-US" dirty="0" smtClean="0"/>
          </a:p>
          <a:p>
            <a:r>
              <a:rPr lang="en-US" dirty="0" smtClean="0">
                <a:hlinkClick r:id="rId6"/>
              </a:rPr>
              <a:t>Microsoft Academic Search</a:t>
            </a:r>
            <a:endParaRPr lang="en-US" dirty="0" smtClean="0"/>
          </a:p>
          <a:p>
            <a:pPr>
              <a:buNone/>
            </a:pPr>
            <a:endParaRPr lang="en-US"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Thomson Reuters (ISI)</a:t>
            </a:r>
            <a:endParaRPr lang="en-US" dirty="0"/>
          </a:p>
        </p:txBody>
      </p:sp>
      <p:sp>
        <p:nvSpPr>
          <p:cNvPr id="3" name="Content Placeholder 2"/>
          <p:cNvSpPr>
            <a:spLocks noGrp="1"/>
          </p:cNvSpPr>
          <p:nvPr>
            <p:ph idx="11"/>
          </p:nvPr>
        </p:nvSpPr>
        <p:spPr/>
        <p:txBody>
          <a:bodyPr/>
          <a:lstStyle/>
          <a:p>
            <a:pPr marL="0" indent="-182880">
              <a:spcBef>
                <a:spcPts val="0"/>
              </a:spcBef>
            </a:pPr>
            <a:r>
              <a:rPr lang="en-US" dirty="0" smtClean="0">
                <a:solidFill>
                  <a:schemeClr val="tx2">
                    <a:lumMod val="90000"/>
                    <a:lumOff val="10000"/>
                  </a:schemeClr>
                </a:solidFill>
              </a:rPr>
              <a:t>ISI Application and Evaluation</a:t>
            </a:r>
          </a:p>
          <a:p>
            <a:pPr marL="0" indent="-182880">
              <a:spcBef>
                <a:spcPts val="0"/>
              </a:spcBef>
            </a:pPr>
            <a:r>
              <a:rPr lang="en-US" dirty="0" smtClean="0"/>
              <a:t>ISI Databases</a:t>
            </a:r>
          </a:p>
          <a:p>
            <a:pPr marL="0" indent="-182880">
              <a:spcBef>
                <a:spcPts val="0"/>
              </a:spcBef>
            </a:pPr>
            <a:r>
              <a:rPr lang="en-US" dirty="0" smtClean="0"/>
              <a:t>ISI Indexing</a:t>
            </a:r>
          </a:p>
          <a:p>
            <a:pPr marL="0" indent="-182880">
              <a:spcBef>
                <a:spcPts val="0"/>
              </a:spcBef>
            </a:pPr>
            <a:r>
              <a:rPr lang="en-US" dirty="0" smtClean="0"/>
              <a:t>ISI Proceedings Index</a:t>
            </a:r>
          </a:p>
          <a:p>
            <a:pPr marL="0" indent="-182880">
              <a:spcBef>
                <a:spcPts val="0"/>
              </a:spcBef>
            </a:pPr>
            <a:r>
              <a:rPr lang="en-US" dirty="0" smtClean="0"/>
              <a:t>ISI Book Index</a:t>
            </a:r>
          </a:p>
          <a:p>
            <a:pPr marL="0" indent="-182880">
              <a:spcBef>
                <a:spcPts val="0"/>
              </a:spcBef>
            </a:pPr>
            <a:r>
              <a:rPr lang="en-US" dirty="0" smtClean="0"/>
              <a:t>Impact Factor Definition</a:t>
            </a:r>
          </a:p>
          <a:p>
            <a:pPr marL="0" indent="-182880">
              <a:spcBef>
                <a:spcPts val="0"/>
              </a:spcBef>
            </a:pPr>
            <a:r>
              <a:rPr lang="en-US" dirty="0" smtClean="0"/>
              <a:t>Improving the Impact Factor</a:t>
            </a:r>
          </a:p>
          <a:p>
            <a:endParaRPr lang="en-US"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1712" y="3429000"/>
            <a:ext cx="4406976" cy="338554"/>
          </a:xfrm>
          <a:prstGeom prst="rect">
            <a:avLst/>
          </a:prstGeom>
        </p:spPr>
        <p:txBody>
          <a:bodyPr wrap="none">
            <a:spAutoFit/>
          </a:bodyPr>
          <a:lstStyle/>
          <a:p>
            <a:pPr>
              <a:buNone/>
            </a:pPr>
            <a:r>
              <a:rPr lang="en-US" b="1" dirty="0" smtClean="0"/>
              <a:t>For further questions please contact me at:</a:t>
            </a:r>
          </a:p>
        </p:txBody>
      </p:sp>
      <p:sp>
        <p:nvSpPr>
          <p:cNvPr id="3" name="Rectangle 2"/>
          <p:cNvSpPr/>
          <p:nvPr/>
        </p:nvSpPr>
        <p:spPr>
          <a:xfrm>
            <a:off x="1024905" y="1988808"/>
            <a:ext cx="7135288" cy="707886"/>
          </a:xfrm>
          <a:prstGeom prst="rect">
            <a:avLst/>
          </a:prstGeom>
        </p:spPr>
        <p:txBody>
          <a:bodyPr wrap="none">
            <a:spAutoFit/>
          </a:bodyPr>
          <a:lstStyle/>
          <a:p>
            <a:r>
              <a:rPr lang="en-US" sz="4000" b="1" dirty="0" smtClean="0"/>
              <a:t>Thank you for your attention</a:t>
            </a:r>
            <a:endParaRPr lang="en-US" sz="4000" b="1" dirty="0"/>
          </a:p>
        </p:txBody>
      </p:sp>
      <p:sp>
        <p:nvSpPr>
          <p:cNvPr id="4" name="Rectangle 3"/>
          <p:cNvSpPr/>
          <p:nvPr/>
        </p:nvSpPr>
        <p:spPr>
          <a:xfrm>
            <a:off x="1392127" y="4689168"/>
            <a:ext cx="6431184" cy="584775"/>
          </a:xfrm>
          <a:prstGeom prst="rect">
            <a:avLst/>
          </a:prstGeom>
        </p:spPr>
        <p:txBody>
          <a:bodyPr wrap="none">
            <a:spAutoFit/>
          </a:bodyPr>
          <a:lstStyle/>
          <a:p>
            <a:r>
              <a:rPr lang="en-US" sz="3200" dirty="0" smtClean="0"/>
              <a:t>Guenther.Eichhorn@Springer.com</a:t>
            </a:r>
            <a:endParaRPr lang="en-US" sz="32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Application</a:t>
            </a:r>
            <a:endParaRPr lang="en-US" dirty="0"/>
          </a:p>
        </p:txBody>
      </p:sp>
      <p:sp>
        <p:nvSpPr>
          <p:cNvPr id="3" name="Content Placeholder 2"/>
          <p:cNvSpPr>
            <a:spLocks noGrp="1"/>
          </p:cNvSpPr>
          <p:nvPr>
            <p:ph idx="11"/>
          </p:nvPr>
        </p:nvSpPr>
        <p:spPr>
          <a:xfrm>
            <a:off x="521460" y="1178700"/>
            <a:ext cx="8371116" cy="5409264"/>
          </a:xfrm>
        </p:spPr>
        <p:txBody>
          <a:bodyPr/>
          <a:lstStyle/>
          <a:p>
            <a:pPr marL="0" indent="-182880">
              <a:lnSpc>
                <a:spcPct val="100000"/>
              </a:lnSpc>
              <a:spcBef>
                <a:spcPts val="0"/>
              </a:spcBef>
              <a:defRPr/>
            </a:pPr>
            <a:r>
              <a:rPr lang="en-US" b="1" dirty="0" smtClean="0"/>
              <a:t>Prerequisites</a:t>
            </a:r>
          </a:p>
          <a:p>
            <a:pPr marL="363538" lvl="2" indent="-182880">
              <a:lnSpc>
                <a:spcPct val="100000"/>
              </a:lnSpc>
              <a:spcBef>
                <a:spcPts val="0"/>
              </a:spcBef>
              <a:defRPr/>
            </a:pPr>
            <a:r>
              <a:rPr lang="en-US" dirty="0" smtClean="0"/>
              <a:t>Titles, keywords, and abstracts in English, author names in roman script</a:t>
            </a:r>
          </a:p>
          <a:p>
            <a:pPr marL="363538" lvl="2" indent="-182880">
              <a:lnSpc>
                <a:spcPct val="100000"/>
              </a:lnSpc>
              <a:spcBef>
                <a:spcPts val="0"/>
              </a:spcBef>
              <a:defRPr/>
            </a:pPr>
            <a:r>
              <a:rPr lang="en-US" dirty="0" smtClean="0"/>
              <a:t>Reference lists in Roman script</a:t>
            </a:r>
          </a:p>
          <a:p>
            <a:pPr marL="0" indent="-182880">
              <a:lnSpc>
                <a:spcPct val="100000"/>
              </a:lnSpc>
              <a:spcBef>
                <a:spcPts val="600"/>
              </a:spcBef>
              <a:defRPr/>
            </a:pPr>
            <a:r>
              <a:rPr lang="en-US" b="1" dirty="0" smtClean="0"/>
              <a:t>Application submission</a:t>
            </a:r>
          </a:p>
          <a:p>
            <a:pPr marL="365760" lvl="1" indent="-182880">
              <a:lnSpc>
                <a:spcPct val="100000"/>
              </a:lnSpc>
              <a:spcBef>
                <a:spcPts val="0"/>
              </a:spcBef>
              <a:defRPr/>
            </a:pPr>
            <a:r>
              <a:rPr lang="en-US" dirty="0" smtClean="0"/>
              <a:t>For journals published by Springer, submission through Dr</a:t>
            </a:r>
            <a:r>
              <a:rPr lang="en-US" dirty="0" smtClean="0"/>
              <a:t>. Guenther </a:t>
            </a:r>
            <a:r>
              <a:rPr lang="en-US" dirty="0" smtClean="0"/>
              <a:t>Eichhorn</a:t>
            </a:r>
          </a:p>
          <a:p>
            <a:pPr marL="365760" lvl="1" indent="-182880">
              <a:lnSpc>
                <a:spcPct val="100000"/>
              </a:lnSpc>
              <a:spcBef>
                <a:spcPts val="0"/>
              </a:spcBef>
              <a:defRPr/>
            </a:pPr>
            <a:r>
              <a:rPr lang="en-US" dirty="0" smtClean="0"/>
              <a:t>For journals published elsewhere, submission directly to ISI</a:t>
            </a:r>
            <a:endParaRPr lang="en-US" dirty="0" smtClean="0"/>
          </a:p>
          <a:p>
            <a:pPr marL="176847" indent="-182880">
              <a:lnSpc>
                <a:spcPct val="100000"/>
              </a:lnSpc>
              <a:spcBef>
                <a:spcPts val="600"/>
              </a:spcBef>
              <a:defRPr/>
            </a:pPr>
            <a:r>
              <a:rPr lang="en-US" b="1" dirty="0" smtClean="0"/>
              <a:t>Description </a:t>
            </a:r>
            <a:r>
              <a:rPr lang="en-US" b="1" dirty="0" smtClean="0"/>
              <a:t>of the journal in the application</a:t>
            </a:r>
          </a:p>
          <a:p>
            <a:pPr marL="365760" lvl="1" indent="-182880">
              <a:lnSpc>
                <a:spcPct val="100000"/>
              </a:lnSpc>
              <a:spcBef>
                <a:spcPts val="0"/>
              </a:spcBef>
              <a:defRPr/>
            </a:pPr>
            <a:r>
              <a:rPr lang="en-US" dirty="0" smtClean="0"/>
              <a:t>Show why the journal is unique, what differentiates it from other journals</a:t>
            </a:r>
          </a:p>
          <a:p>
            <a:pPr marL="365760" lvl="1" indent="-182880">
              <a:lnSpc>
                <a:spcPct val="100000"/>
              </a:lnSpc>
              <a:spcBef>
                <a:spcPts val="0"/>
              </a:spcBef>
              <a:defRPr/>
            </a:pPr>
            <a:r>
              <a:rPr lang="en-US" dirty="0" smtClean="0"/>
              <a:t>Show the importance of the Editorial Board</a:t>
            </a:r>
          </a:p>
          <a:p>
            <a:pPr marL="365760" lvl="1" indent="-182880">
              <a:lnSpc>
                <a:spcPct val="100000"/>
              </a:lnSpc>
              <a:spcBef>
                <a:spcPts val="0"/>
              </a:spcBef>
              <a:defRPr/>
            </a:pPr>
            <a:r>
              <a:rPr lang="en-US" dirty="0" smtClean="0"/>
              <a:t>Describe the editorial process and how you handle ethical problems, etc.</a:t>
            </a:r>
          </a:p>
          <a:p>
            <a:pPr marL="365760" lvl="1" indent="-182880">
              <a:lnSpc>
                <a:spcPct val="100000"/>
              </a:lnSpc>
              <a:spcBef>
                <a:spcPts val="0"/>
              </a:spcBef>
              <a:defRPr/>
            </a:pPr>
            <a:r>
              <a:rPr lang="en-US" dirty="0" smtClean="0"/>
              <a:t>Show how international the journal is (authors, readers, EB)</a:t>
            </a:r>
          </a:p>
          <a:p>
            <a:pPr marL="176847" indent="-182880">
              <a:lnSpc>
                <a:spcPct val="100000"/>
              </a:lnSpc>
              <a:spcBef>
                <a:spcPts val="600"/>
              </a:spcBef>
              <a:defRPr/>
            </a:pPr>
            <a:r>
              <a:rPr lang="en-US" b="1" dirty="0" smtClean="0"/>
              <a:t>Letters of recommendation</a:t>
            </a:r>
          </a:p>
          <a:p>
            <a:pPr marL="365760" lvl="1" indent="-182880">
              <a:lnSpc>
                <a:spcPct val="100000"/>
              </a:lnSpc>
              <a:spcBef>
                <a:spcPts val="0"/>
              </a:spcBef>
              <a:defRPr/>
            </a:pPr>
            <a:r>
              <a:rPr lang="en-US" dirty="0" smtClean="0"/>
              <a:t>Describe why the journal is important for the scientific community</a:t>
            </a:r>
          </a:p>
          <a:p>
            <a:pPr marL="365760" lvl="1" indent="-182880">
              <a:lnSpc>
                <a:spcPct val="100000"/>
              </a:lnSpc>
              <a:spcBef>
                <a:spcPts val="0"/>
              </a:spcBef>
              <a:defRPr/>
            </a:pPr>
            <a:r>
              <a:rPr lang="en-US" dirty="0" smtClean="0"/>
              <a:t>Recommend indexing by ISI, since the journal is important to the community</a:t>
            </a:r>
          </a:p>
          <a:p>
            <a:pPr marL="365760" lvl="1" indent="-182880">
              <a:lnSpc>
                <a:spcPct val="100000"/>
              </a:lnSpc>
              <a:spcBef>
                <a:spcPts val="0"/>
              </a:spcBef>
              <a:defRPr/>
            </a:pPr>
            <a:r>
              <a:rPr lang="en-US" dirty="0" smtClean="0"/>
              <a:t>Do NOT say that ISI ‘should’ include the journal, do NOT tell ISI what they should do</a:t>
            </a:r>
          </a:p>
          <a:p>
            <a:pPr marL="365760" lvl="1" indent="-182880">
              <a:lnSpc>
                <a:spcPct val="100000"/>
              </a:lnSpc>
              <a:spcBef>
                <a:spcPts val="0"/>
              </a:spcBef>
              <a:defRPr/>
            </a:pPr>
            <a:r>
              <a:rPr lang="en-US" dirty="0" smtClean="0"/>
              <a:t>Do NOT say that the journal will benefit from being included</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1"/>
          </p:nvPr>
        </p:nvSpPr>
        <p:spPr>
          <a:xfrm>
            <a:off x="522000" y="1512000"/>
            <a:ext cx="8136000" cy="5067420"/>
          </a:xfrm>
        </p:spPr>
        <p:txBody>
          <a:bodyPr/>
          <a:lstStyle/>
          <a:p>
            <a:pPr marL="0" indent="-182880">
              <a:lnSpc>
                <a:spcPct val="100000"/>
              </a:lnSpc>
              <a:spcBef>
                <a:spcPts val="0"/>
              </a:spcBef>
              <a:defRPr/>
            </a:pPr>
            <a:r>
              <a:rPr lang="en-US" b="1" dirty="0" smtClean="0"/>
              <a:t>Evaluation of journals published by Springer</a:t>
            </a:r>
          </a:p>
          <a:p>
            <a:pPr marL="365760" lvl="1" indent="-182880">
              <a:lnSpc>
                <a:spcPct val="100000"/>
              </a:lnSpc>
              <a:spcBef>
                <a:spcPts val="0"/>
              </a:spcBef>
              <a:defRPr/>
            </a:pPr>
            <a:r>
              <a:rPr lang="en-US" dirty="0" smtClean="0"/>
              <a:t>Evaluation of electronic version from SpringerLink</a:t>
            </a:r>
          </a:p>
          <a:p>
            <a:pPr marL="0" indent="-182880">
              <a:lnSpc>
                <a:spcPct val="100000"/>
              </a:lnSpc>
              <a:spcBef>
                <a:spcPts val="0"/>
              </a:spcBef>
              <a:defRPr/>
            </a:pPr>
            <a:r>
              <a:rPr lang="en-US" b="1" dirty="0" smtClean="0"/>
              <a:t>Evaluation </a:t>
            </a:r>
            <a:r>
              <a:rPr lang="en-US" b="1" dirty="0" smtClean="0"/>
              <a:t>of journals published </a:t>
            </a:r>
            <a:r>
              <a:rPr lang="en-US" b="1" dirty="0" smtClean="0"/>
              <a:t>elsewhere</a:t>
            </a:r>
            <a:endParaRPr lang="en-US" b="1" dirty="0" smtClean="0"/>
          </a:p>
          <a:p>
            <a:pPr marL="365760" lvl="1" indent="-182880">
              <a:lnSpc>
                <a:spcPct val="100000"/>
              </a:lnSpc>
              <a:spcBef>
                <a:spcPts val="0"/>
              </a:spcBef>
              <a:defRPr/>
            </a:pPr>
            <a:r>
              <a:rPr lang="en-US" dirty="0" smtClean="0"/>
              <a:t>Evaluation of electronic version </a:t>
            </a:r>
            <a:r>
              <a:rPr lang="en-US" dirty="0" smtClean="0"/>
              <a:t>if available, otherwise provide print subscription</a:t>
            </a:r>
            <a:endParaRPr lang="en-US" b="1" dirty="0" smtClean="0"/>
          </a:p>
          <a:p>
            <a:pPr marL="176847" indent="-182880">
              <a:lnSpc>
                <a:spcPct val="100000"/>
              </a:lnSpc>
              <a:spcBef>
                <a:spcPts val="0"/>
              </a:spcBef>
              <a:defRPr/>
            </a:pPr>
            <a:r>
              <a:rPr lang="en-US" b="1" dirty="0" smtClean="0"/>
              <a:t>Timeliness</a:t>
            </a:r>
            <a:endParaRPr lang="en-US" b="1" dirty="0" smtClean="0"/>
          </a:p>
          <a:p>
            <a:pPr marL="365760" lvl="3" indent="-182880">
              <a:lnSpc>
                <a:spcPct val="100000"/>
              </a:lnSpc>
              <a:spcBef>
                <a:spcPts val="0"/>
              </a:spcBef>
              <a:defRPr/>
            </a:pPr>
            <a:r>
              <a:rPr lang="en-US" dirty="0" smtClean="0"/>
              <a:t>Issues need to appear online on time, according to the cover date of the issues</a:t>
            </a:r>
          </a:p>
          <a:p>
            <a:pPr marL="365760" lvl="3" indent="-182880">
              <a:lnSpc>
                <a:spcPct val="100000"/>
              </a:lnSpc>
              <a:spcBef>
                <a:spcPts val="0"/>
              </a:spcBef>
              <a:defRPr/>
            </a:pPr>
            <a:r>
              <a:rPr lang="en-US" dirty="0" smtClean="0"/>
              <a:t>For consecutive article publishing, they need to be published regularly without larger gaps in time (at least about two per month)</a:t>
            </a:r>
          </a:p>
          <a:p>
            <a:pPr marL="0" indent="-182880">
              <a:lnSpc>
                <a:spcPct val="100000"/>
              </a:lnSpc>
              <a:spcBef>
                <a:spcPts val="0"/>
              </a:spcBef>
              <a:defRPr/>
            </a:pPr>
            <a:r>
              <a:rPr lang="en-US" b="1" dirty="0" smtClean="0"/>
              <a:t>Number of articles</a:t>
            </a:r>
          </a:p>
          <a:p>
            <a:pPr marL="363538" lvl="2" indent="-182880">
              <a:lnSpc>
                <a:spcPct val="100000"/>
              </a:lnSpc>
              <a:spcBef>
                <a:spcPts val="0"/>
              </a:spcBef>
              <a:defRPr/>
            </a:pPr>
            <a:r>
              <a:rPr lang="en-US" dirty="0" smtClean="0"/>
              <a:t>ISI expects at least 24 articles per year. </a:t>
            </a:r>
          </a:p>
          <a:p>
            <a:pPr>
              <a:lnSpc>
                <a:spcPct val="100000"/>
              </a:lnSpc>
              <a:spcBef>
                <a:spcPts val="0"/>
              </a:spcBef>
            </a:pPr>
            <a:r>
              <a:rPr lang="en-US" b="1" dirty="0" smtClean="0"/>
              <a:t>Criteria</a:t>
            </a:r>
          </a:p>
          <a:p>
            <a:pPr lvl="1">
              <a:lnSpc>
                <a:spcPct val="100000"/>
              </a:lnSpc>
              <a:spcBef>
                <a:spcPts val="0"/>
              </a:spcBef>
            </a:pPr>
            <a:r>
              <a:rPr lang="en-US" dirty="0" smtClean="0"/>
              <a:t>Number of citations to the journal</a:t>
            </a:r>
          </a:p>
          <a:p>
            <a:pPr lvl="1">
              <a:lnSpc>
                <a:spcPct val="100000"/>
              </a:lnSpc>
              <a:spcBef>
                <a:spcPts val="0"/>
              </a:spcBef>
            </a:pPr>
            <a:r>
              <a:rPr lang="en-US" dirty="0" smtClean="0"/>
              <a:t>Ranking of the journal in its category</a:t>
            </a:r>
          </a:p>
          <a:p>
            <a:pPr lvl="1">
              <a:lnSpc>
                <a:spcPct val="100000"/>
              </a:lnSpc>
              <a:spcBef>
                <a:spcPts val="0"/>
              </a:spcBef>
            </a:pPr>
            <a:r>
              <a:rPr lang="en-US" dirty="0" smtClean="0"/>
              <a:t>Number of citations to authors publishing in the journal</a:t>
            </a:r>
          </a:p>
          <a:p>
            <a:pPr lvl="1">
              <a:lnSpc>
                <a:spcPct val="100000"/>
              </a:lnSpc>
              <a:spcBef>
                <a:spcPts val="0"/>
              </a:spcBef>
            </a:pPr>
            <a:r>
              <a:rPr lang="en-US" dirty="0" smtClean="0"/>
              <a:t>Number of citations to members of the editorial board</a:t>
            </a:r>
          </a:p>
          <a:p>
            <a:pPr lvl="1">
              <a:lnSpc>
                <a:spcPct val="100000"/>
              </a:lnSpc>
              <a:spcBef>
                <a:spcPts val="0"/>
              </a:spcBef>
            </a:pPr>
            <a:r>
              <a:rPr lang="en-US" dirty="0" smtClean="0"/>
              <a:t>Internationality of authors</a:t>
            </a:r>
          </a:p>
          <a:p>
            <a:pPr lvl="1">
              <a:lnSpc>
                <a:spcPct val="100000"/>
              </a:lnSpc>
              <a:spcBef>
                <a:spcPts val="0"/>
              </a:spcBef>
            </a:pPr>
            <a:r>
              <a:rPr lang="en-US" dirty="0" smtClean="0"/>
              <a:t>Internationality of members of the editorial board</a:t>
            </a:r>
          </a:p>
        </p:txBody>
      </p:sp>
      <p:sp>
        <p:nvSpPr>
          <p:cNvPr id="4" name="Title 1"/>
          <p:cNvSpPr txBox="1">
            <a:spLocks/>
          </p:cNvSpPr>
          <p:nvPr/>
        </p:nvSpPr>
        <p:spPr bwMode="auto">
          <a:xfrm>
            <a:off x="520700" y="918000"/>
            <a:ext cx="8155238" cy="276999"/>
          </a:xfrm>
          <a:prstGeom prst="rect">
            <a:avLst/>
          </a:prstGeom>
          <a:noFill/>
          <a:ln>
            <a:noFill/>
          </a:ln>
          <a:extLs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rgbClr val="00468A"/>
                </a:solidFill>
                <a:effectLst/>
                <a:uLnTx/>
                <a:uFillTx/>
                <a:latin typeface="+mj-lt"/>
                <a:ea typeface="Calibri"/>
                <a:cs typeface="Lucida Sans"/>
              </a:rPr>
              <a:t>During Evaluation</a:t>
            </a:r>
            <a:endParaRPr kumimoji="0" lang="en-US" sz="2200" b="1" i="0" u="none" strike="noStrike" kern="0" cap="none" spc="0" normalizeH="0" baseline="0" noProof="0" dirty="0">
              <a:ln>
                <a:noFill/>
              </a:ln>
              <a:solidFill>
                <a:srgbClr val="00468A"/>
              </a:solidFill>
              <a:effectLst/>
              <a:uLnTx/>
              <a:uFillTx/>
              <a:latin typeface="+mj-lt"/>
              <a:ea typeface="Calibri"/>
              <a:cs typeface="Lucida Sans"/>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Evaluations</a:t>
            </a:r>
            <a:endParaRPr lang="en-US" dirty="0"/>
          </a:p>
        </p:txBody>
      </p:sp>
      <p:sp>
        <p:nvSpPr>
          <p:cNvPr id="3" name="Content Placeholder 2"/>
          <p:cNvSpPr>
            <a:spLocks noGrp="1"/>
          </p:cNvSpPr>
          <p:nvPr>
            <p:ph idx="11"/>
          </p:nvPr>
        </p:nvSpPr>
        <p:spPr/>
        <p:txBody>
          <a:bodyPr/>
          <a:lstStyle/>
          <a:p>
            <a:r>
              <a:rPr lang="en-US" b="1" dirty="0" smtClean="0"/>
              <a:t>Accepted</a:t>
            </a:r>
          </a:p>
          <a:p>
            <a:pPr lvl="1">
              <a:spcBef>
                <a:spcPts val="0"/>
              </a:spcBef>
            </a:pPr>
            <a:r>
              <a:rPr lang="en-US" dirty="0" smtClean="0"/>
              <a:t>ISI determines into which database(s) to include the journal.</a:t>
            </a:r>
          </a:p>
          <a:p>
            <a:pPr lvl="1">
              <a:spcBef>
                <a:spcPts val="0"/>
              </a:spcBef>
            </a:pPr>
            <a:r>
              <a:rPr lang="en-US" dirty="0" smtClean="0"/>
              <a:t>ISI usually (but not always) includes the last couple of years so the journal can get an Impact Factor for the year of acceptance</a:t>
            </a:r>
          </a:p>
          <a:p>
            <a:pPr lvl="1">
              <a:spcBef>
                <a:spcPts val="0"/>
              </a:spcBef>
            </a:pPr>
            <a:r>
              <a:rPr lang="en-US" dirty="0" smtClean="0"/>
              <a:t>Journals that are accepted within the first 3 volumes, are included from volume 1</a:t>
            </a:r>
          </a:p>
          <a:p>
            <a:pPr marL="0" indent="-182880">
              <a:lnSpc>
                <a:spcPct val="100000"/>
              </a:lnSpc>
              <a:defRPr/>
            </a:pPr>
            <a:r>
              <a:rPr lang="en-US" b="1" dirty="0" smtClean="0"/>
              <a:t>Reasons for Rejection</a:t>
            </a:r>
            <a:endParaRPr lang="en-US" sz="1600" b="1" dirty="0" smtClean="0"/>
          </a:p>
          <a:p>
            <a:pPr marL="365760" lvl="3" indent="-182880">
              <a:lnSpc>
                <a:spcPct val="100000"/>
              </a:lnSpc>
              <a:spcBef>
                <a:spcPts val="0"/>
              </a:spcBef>
              <a:defRPr/>
            </a:pPr>
            <a:r>
              <a:rPr lang="en-US" dirty="0" smtClean="0"/>
              <a:t>Not published on time</a:t>
            </a:r>
          </a:p>
          <a:p>
            <a:pPr marL="365760" lvl="3" indent="-182880">
              <a:lnSpc>
                <a:spcPct val="100000"/>
              </a:lnSpc>
              <a:spcBef>
                <a:spcPts val="0"/>
              </a:spcBef>
              <a:defRPr/>
            </a:pPr>
            <a:r>
              <a:rPr lang="en-US" dirty="0" smtClean="0"/>
              <a:t>Low citation rate, low ranking in category</a:t>
            </a:r>
          </a:p>
          <a:p>
            <a:pPr marL="365760" lvl="3" indent="-182880">
              <a:lnSpc>
                <a:spcPct val="100000"/>
              </a:lnSpc>
              <a:spcBef>
                <a:spcPts val="0"/>
              </a:spcBef>
              <a:defRPr/>
            </a:pPr>
            <a:r>
              <a:rPr lang="en-US" dirty="0" smtClean="0"/>
              <a:t>Too few articles (at least 24 per year are required)</a:t>
            </a:r>
          </a:p>
          <a:p>
            <a:pPr marL="365760" lvl="3" indent="-182880">
              <a:lnSpc>
                <a:spcPct val="100000"/>
              </a:lnSpc>
              <a:spcBef>
                <a:spcPts val="0"/>
              </a:spcBef>
              <a:defRPr/>
            </a:pPr>
            <a:r>
              <a:rPr lang="en-US" dirty="0" smtClean="0"/>
              <a:t>Not enough scientific quality</a:t>
            </a:r>
          </a:p>
          <a:p>
            <a:pPr marL="365760" lvl="3" indent="-182880">
              <a:lnSpc>
                <a:spcPct val="100000"/>
              </a:lnSpc>
              <a:spcBef>
                <a:spcPts val="0"/>
              </a:spcBef>
              <a:defRPr/>
            </a:pPr>
            <a:r>
              <a:rPr lang="en-US" dirty="0" smtClean="0"/>
              <a:t>Authors and/or board members not cited enough</a:t>
            </a:r>
          </a:p>
          <a:p>
            <a:pPr marL="365760" lvl="3" indent="-182880">
              <a:lnSpc>
                <a:spcPct val="100000"/>
              </a:lnSpc>
              <a:spcBef>
                <a:spcPts val="0"/>
              </a:spcBef>
              <a:defRPr/>
            </a:pPr>
            <a:r>
              <a:rPr lang="en-US" dirty="0" smtClean="0"/>
              <a:t>Too many proceedings</a:t>
            </a:r>
          </a:p>
          <a:p>
            <a:pPr marL="365760" lvl="3" indent="-182880">
              <a:lnSpc>
                <a:spcPct val="100000"/>
              </a:lnSpc>
              <a:spcBef>
                <a:spcPts val="0"/>
              </a:spcBef>
              <a:defRPr/>
            </a:pPr>
            <a:r>
              <a:rPr lang="en-US" dirty="0" smtClean="0"/>
              <a:t>Subject area already covered by other ISI journals</a:t>
            </a:r>
          </a:p>
          <a:p>
            <a:pPr marL="175260" lvl="2" indent="-182880">
              <a:lnSpc>
                <a:spcPct val="100000"/>
              </a:lnSpc>
              <a:defRPr/>
            </a:pPr>
            <a:r>
              <a:rPr lang="en-US" b="1" dirty="0" smtClean="0"/>
              <a:t>Resubmit Schedule after Rejection</a:t>
            </a:r>
          </a:p>
          <a:p>
            <a:pPr marL="365760" lvl="3" indent="-182880">
              <a:lnSpc>
                <a:spcPct val="100000"/>
              </a:lnSpc>
              <a:spcBef>
                <a:spcPts val="0"/>
              </a:spcBef>
              <a:defRPr/>
            </a:pPr>
            <a:r>
              <a:rPr lang="en-US" dirty="0" smtClean="0"/>
              <a:t>3 years after 1</a:t>
            </a:r>
            <a:r>
              <a:rPr lang="en-US" baseline="30000" dirty="0" smtClean="0"/>
              <a:t>st</a:t>
            </a:r>
            <a:r>
              <a:rPr lang="en-US" dirty="0" smtClean="0"/>
              <a:t> rejection, 6 years after 2</a:t>
            </a:r>
            <a:r>
              <a:rPr lang="en-US" baseline="30000" dirty="0" smtClean="0"/>
              <a:t>nd</a:t>
            </a:r>
            <a:r>
              <a:rPr lang="en-US" dirty="0" smtClean="0"/>
              <a:t> rejection, 9 years after 3</a:t>
            </a:r>
            <a:r>
              <a:rPr lang="en-US" baseline="30000" dirty="0" smtClean="0"/>
              <a:t>rd</a:t>
            </a:r>
            <a:r>
              <a:rPr lang="en-US" dirty="0" smtClean="0"/>
              <a:t> rejection</a:t>
            </a:r>
            <a:endParaRPr lang="en-US"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ISI Databases (Web of Science)</a:t>
            </a:r>
            <a:endParaRPr lang="en-US" dirty="0"/>
          </a:p>
        </p:txBody>
      </p:sp>
      <p:sp>
        <p:nvSpPr>
          <p:cNvPr id="3" name="Content Placeholder 2"/>
          <p:cNvSpPr>
            <a:spLocks noGrp="1"/>
          </p:cNvSpPr>
          <p:nvPr>
            <p:ph idx="11"/>
          </p:nvPr>
        </p:nvSpPr>
        <p:spPr/>
        <p:txBody>
          <a:bodyPr/>
          <a:lstStyle/>
          <a:p>
            <a:pPr indent="-182880">
              <a:spcBef>
                <a:spcPts val="0"/>
              </a:spcBef>
            </a:pPr>
            <a:r>
              <a:rPr lang="en-US" dirty="0" smtClean="0"/>
              <a:t>Science Citation Index Expanded (SCI-E)</a:t>
            </a:r>
          </a:p>
          <a:p>
            <a:pPr indent="-182880">
              <a:spcBef>
                <a:spcPts val="0"/>
              </a:spcBef>
            </a:pPr>
            <a:r>
              <a:rPr lang="en-US" dirty="0" smtClean="0"/>
              <a:t>Science Citation Index (SCI). Subset of SCI-E</a:t>
            </a:r>
          </a:p>
          <a:p>
            <a:pPr lvl="1" indent="-182880">
              <a:spcBef>
                <a:spcPts val="0"/>
              </a:spcBef>
            </a:pPr>
            <a:r>
              <a:rPr lang="en-US" dirty="0" smtClean="0"/>
              <a:t>Must be in top 10% of SCI-E categories to apply</a:t>
            </a:r>
          </a:p>
          <a:p>
            <a:pPr indent="-182880">
              <a:spcBef>
                <a:spcPts val="0"/>
              </a:spcBef>
            </a:pPr>
            <a:r>
              <a:rPr lang="en-US" dirty="0" smtClean="0"/>
              <a:t>Social Science Citation Index (SSCI)</a:t>
            </a:r>
          </a:p>
          <a:p>
            <a:pPr indent="-182880">
              <a:spcBef>
                <a:spcPts val="0"/>
              </a:spcBef>
            </a:pPr>
            <a:r>
              <a:rPr lang="en-US" dirty="0" smtClean="0"/>
              <a:t>Arts &amp; Humanities Citation Index (A&amp;HCI), no Impact Factor</a:t>
            </a:r>
          </a:p>
          <a:p>
            <a:pPr indent="-182880">
              <a:spcBef>
                <a:spcPts val="0"/>
              </a:spcBef>
            </a:pPr>
            <a:r>
              <a:rPr lang="en-US" dirty="0" smtClean="0"/>
              <a:t>Conference Proceedings Citation Index- Science (CPCI-S), no Impact Factor</a:t>
            </a:r>
          </a:p>
          <a:p>
            <a:pPr indent="-182880">
              <a:spcBef>
                <a:spcPts val="0"/>
              </a:spcBef>
            </a:pPr>
            <a:r>
              <a:rPr lang="en-US" dirty="0" smtClean="0"/>
              <a:t>Conference Proceedings Citation Index- Social Science &amp; Humanities (CPCI-SSH) </a:t>
            </a:r>
          </a:p>
          <a:p>
            <a:pPr indent="-182880">
              <a:spcBef>
                <a:spcPts val="0"/>
              </a:spcBef>
            </a:pPr>
            <a:r>
              <a:rPr lang="en-US" dirty="0" smtClean="0"/>
              <a:t>Book Citation Index, Science (BKCI-S), no Impact Factor</a:t>
            </a:r>
          </a:p>
          <a:p>
            <a:pPr indent="-182880">
              <a:spcBef>
                <a:spcPts val="0"/>
              </a:spcBef>
            </a:pPr>
            <a:r>
              <a:rPr lang="en-US" dirty="0" smtClean="0"/>
              <a:t>Book Citation Index, Social Sciences &amp; Humanities (BKCI-SSH), no Impact Factor</a:t>
            </a:r>
          </a:p>
          <a:p>
            <a:pPr indent="-182880">
              <a:spcBef>
                <a:spcPts val="0"/>
              </a:spcBef>
            </a:pPr>
            <a:r>
              <a:rPr lang="en-US" dirty="0" smtClean="0"/>
              <a:t>Journal Citation Report (JCR). Publishes the Impact Factors</a:t>
            </a:r>
          </a:p>
          <a:p>
            <a:pPr indent="-182880">
              <a:spcBef>
                <a:spcPts val="0"/>
              </a:spcBef>
            </a:pPr>
            <a:r>
              <a:rPr lang="en-US" dirty="0" smtClean="0"/>
              <a:t>Other discipline-specific databases (e.g. BIOSIS, Zoological Abstracts, etc)</a:t>
            </a:r>
          </a:p>
          <a:p>
            <a:pPr>
              <a:buNone/>
            </a:pPr>
            <a:endParaRPr lang="en-US"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918000"/>
            <a:ext cx="8155238" cy="276999"/>
          </a:xfrm>
        </p:spPr>
        <p:txBody>
          <a:bodyPr/>
          <a:lstStyle/>
          <a:p>
            <a:r>
              <a:rPr lang="en-US" sz="2000" dirty="0" smtClean="0"/>
              <a:t>ISI Indexing</a:t>
            </a:r>
            <a:endParaRPr lang="en-US" dirty="0"/>
          </a:p>
        </p:txBody>
      </p:sp>
      <p:sp>
        <p:nvSpPr>
          <p:cNvPr id="3" name="Content Placeholder 2"/>
          <p:cNvSpPr>
            <a:spLocks noGrp="1"/>
          </p:cNvSpPr>
          <p:nvPr>
            <p:ph idx="11"/>
          </p:nvPr>
        </p:nvSpPr>
        <p:spPr>
          <a:xfrm>
            <a:off x="521460" y="1268712"/>
            <a:ext cx="8136000" cy="5346000"/>
          </a:xfrm>
        </p:spPr>
        <p:txBody>
          <a:bodyPr/>
          <a:lstStyle/>
          <a:p>
            <a:pPr marL="176847" indent="-182880">
              <a:lnSpc>
                <a:spcPct val="100000"/>
              </a:lnSpc>
              <a:spcBef>
                <a:spcPts val="0"/>
              </a:spcBef>
              <a:defRPr/>
            </a:pPr>
            <a:r>
              <a:rPr lang="en-US" b="1" dirty="0" smtClean="0"/>
              <a:t>Indexing at ISI has recently experienced workflow challenges and delays</a:t>
            </a:r>
          </a:p>
          <a:p>
            <a:pPr marL="365760" lvl="1" indent="-182880">
              <a:lnSpc>
                <a:spcPct val="100000"/>
              </a:lnSpc>
              <a:spcBef>
                <a:spcPts val="0"/>
              </a:spcBef>
              <a:defRPr/>
            </a:pPr>
            <a:r>
              <a:rPr lang="en-US" dirty="0" smtClean="0"/>
              <a:t>Monitor your journal in </a:t>
            </a:r>
            <a:r>
              <a:rPr lang="en-US" dirty="0" smtClean="0"/>
              <a:t>ISI</a:t>
            </a:r>
            <a:endParaRPr lang="en-US" dirty="0" smtClean="0"/>
          </a:p>
          <a:p>
            <a:pPr marL="176847" indent="-182880">
              <a:spcBef>
                <a:spcPts val="600"/>
              </a:spcBef>
              <a:defRPr/>
            </a:pPr>
            <a:r>
              <a:rPr lang="en-US" b="1" dirty="0" smtClean="0"/>
              <a:t>All indexing now done from electronic </a:t>
            </a:r>
            <a:r>
              <a:rPr lang="en-US" b="1" dirty="0" smtClean="0"/>
              <a:t>data, if available</a:t>
            </a:r>
            <a:endParaRPr lang="en-US" b="1" dirty="0" smtClean="0"/>
          </a:p>
          <a:p>
            <a:pPr marL="365760" lvl="1" indent="-182880">
              <a:spcBef>
                <a:spcPts val="0"/>
              </a:spcBef>
              <a:defRPr/>
            </a:pPr>
            <a:r>
              <a:rPr lang="en-US" dirty="0" smtClean="0"/>
              <a:t>Currently indexing from PDF, not electronic XML data</a:t>
            </a:r>
          </a:p>
          <a:p>
            <a:pPr marL="391160" lvl="1" indent="-182880">
              <a:spcBef>
                <a:spcPts val="0"/>
              </a:spcBef>
              <a:defRPr/>
            </a:pPr>
            <a:r>
              <a:rPr lang="en-US" dirty="0" smtClean="0"/>
              <a:t>They expect to start using full text XML data this year</a:t>
            </a:r>
          </a:p>
          <a:p>
            <a:pPr marL="176847" indent="-182880">
              <a:spcBef>
                <a:spcPts val="600"/>
              </a:spcBef>
              <a:defRPr/>
            </a:pPr>
            <a:r>
              <a:rPr lang="en-US" b="1" dirty="0" smtClean="0"/>
              <a:t>Traditional, issue based journals</a:t>
            </a:r>
          </a:p>
          <a:p>
            <a:pPr marL="374015" lvl="1" indent="-182880">
              <a:spcBef>
                <a:spcPts val="0"/>
              </a:spcBef>
              <a:defRPr/>
            </a:pPr>
            <a:r>
              <a:rPr lang="en-US" dirty="0" smtClean="0"/>
              <a:t>Indexed when issue appears online</a:t>
            </a:r>
          </a:p>
          <a:p>
            <a:pPr marL="374015" lvl="1" indent="-182880">
              <a:spcBef>
                <a:spcPts val="0"/>
              </a:spcBef>
              <a:defRPr/>
            </a:pPr>
            <a:r>
              <a:rPr lang="en-US" dirty="0" smtClean="0"/>
              <a:t>Online-First articles are not included, since they do not have final page numbers, but their citations count for the Impact Factor, as long as the citation contains the journal name and the year of publication</a:t>
            </a:r>
          </a:p>
          <a:p>
            <a:pPr marL="191135" lvl="2" indent="-182880">
              <a:spcBef>
                <a:spcPts val="600"/>
              </a:spcBef>
              <a:defRPr/>
            </a:pPr>
            <a:r>
              <a:rPr lang="en-US" b="1" dirty="0" smtClean="0"/>
              <a:t>Consecutive article publishing (CAP)</a:t>
            </a:r>
          </a:p>
          <a:p>
            <a:pPr marL="359728" lvl="3" indent="-182880">
              <a:spcBef>
                <a:spcPts val="0"/>
              </a:spcBef>
              <a:defRPr/>
            </a:pPr>
            <a:r>
              <a:rPr lang="en-US" dirty="0" smtClean="0"/>
              <a:t>Articles are included as they are published. Articles must have final form at the time of publication.</a:t>
            </a:r>
          </a:p>
          <a:p>
            <a:pPr marL="417512" lvl="4" indent="-182880">
              <a:spcBef>
                <a:spcPts val="0"/>
              </a:spcBef>
              <a:defRPr/>
            </a:pPr>
            <a:r>
              <a:rPr lang="en-US" dirty="0" smtClean="0"/>
              <a:t>Do not assign page numbers later (e.g. for a summary volume)</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ISI Proceedings Database</a:t>
            </a:r>
            <a:endParaRPr lang="en-US" dirty="0"/>
          </a:p>
        </p:txBody>
      </p:sp>
      <p:sp>
        <p:nvSpPr>
          <p:cNvPr id="3" name="Content Placeholder 2"/>
          <p:cNvSpPr>
            <a:spLocks noGrp="1"/>
          </p:cNvSpPr>
          <p:nvPr>
            <p:ph idx="11"/>
          </p:nvPr>
        </p:nvSpPr>
        <p:spPr/>
        <p:txBody>
          <a:bodyPr/>
          <a:lstStyle/>
          <a:p>
            <a:pPr marL="175260" lvl="2" indent="-182880">
              <a:spcBef>
                <a:spcPts val="0"/>
              </a:spcBef>
              <a:defRPr/>
            </a:pPr>
            <a:r>
              <a:rPr lang="en-US" dirty="0" smtClean="0"/>
              <a:t>All proceedings books </a:t>
            </a:r>
            <a:r>
              <a:rPr lang="en-US" dirty="0" smtClean="0"/>
              <a:t>published by Springer go </a:t>
            </a:r>
            <a:r>
              <a:rPr lang="en-US" dirty="0" smtClean="0"/>
              <a:t>to ISI </a:t>
            </a:r>
            <a:r>
              <a:rPr lang="en-US" b="1" dirty="0" smtClean="0">
                <a:solidFill>
                  <a:srgbClr val="FF0000"/>
                </a:solidFill>
              </a:rPr>
              <a:t>automatically</a:t>
            </a:r>
            <a:r>
              <a:rPr lang="en-US" dirty="0" smtClean="0">
                <a:solidFill>
                  <a:srgbClr val="FF0000"/>
                </a:solidFill>
              </a:rPr>
              <a:t> </a:t>
            </a:r>
            <a:r>
              <a:rPr lang="en-US" dirty="0" smtClean="0"/>
              <a:t>for both individual proceedings and proceedings series</a:t>
            </a:r>
          </a:p>
          <a:p>
            <a:pPr marL="175260" lvl="2" indent="-182880">
              <a:spcBef>
                <a:spcPts val="0"/>
              </a:spcBef>
              <a:defRPr/>
            </a:pPr>
            <a:r>
              <a:rPr lang="en-US" dirty="0" smtClean="0"/>
              <a:t>Individual decisions for each volume, no collective advanced decisions for proceedings series</a:t>
            </a:r>
          </a:p>
          <a:p>
            <a:pPr marL="175260" lvl="2" indent="-182880">
              <a:spcBef>
                <a:spcPts val="0"/>
              </a:spcBef>
              <a:defRPr/>
            </a:pPr>
            <a:r>
              <a:rPr lang="en-US" dirty="0" smtClean="0"/>
              <a:t>Proceedings issues from journals are duplicated into the proceedings database</a:t>
            </a:r>
          </a:p>
          <a:p>
            <a:pPr marL="175260" lvl="2" indent="-182880">
              <a:spcBef>
                <a:spcPts val="0"/>
              </a:spcBef>
              <a:defRPr/>
            </a:pPr>
            <a:r>
              <a:rPr lang="en-US" dirty="0" smtClean="0"/>
              <a:t>No Impact Factor for Proceedings database</a:t>
            </a:r>
            <a:r>
              <a:rPr lang="en-US" dirty="0" smtClean="0"/>
              <a:t>.</a:t>
            </a:r>
          </a:p>
          <a:p>
            <a:pPr marL="175260" lvl="2" indent="-182880">
              <a:spcBef>
                <a:spcPts val="0"/>
              </a:spcBef>
              <a:defRPr/>
            </a:pPr>
            <a:r>
              <a:rPr lang="en-US" dirty="0" smtClean="0"/>
              <a:t>ISI frequently misses proceedings volumes, they sometimes need to be reminded about proceedings volumes.</a:t>
            </a:r>
            <a:endParaRPr lang="en-US" dirty="0" smtClean="0"/>
          </a:p>
          <a:p>
            <a:pPr marL="175260" lvl="2" indent="-182880">
              <a:spcBef>
                <a:spcPts val="0"/>
              </a:spcBef>
              <a:defRPr/>
            </a:pPr>
            <a:r>
              <a:rPr lang="en-US" dirty="0" smtClean="0"/>
              <a:t>New </a:t>
            </a:r>
            <a:r>
              <a:rPr lang="en-US" dirty="0" smtClean="0"/>
              <a:t>procedures for alerting ISI to new proceedings volumes </a:t>
            </a:r>
            <a:r>
              <a:rPr lang="en-US" dirty="0" smtClean="0"/>
              <a:t>published by Springer are </a:t>
            </a:r>
            <a:r>
              <a:rPr lang="en-US" dirty="0" smtClean="0"/>
              <a:t>in place.  This will hopefully improve the coverage of proceedings by ISI</a:t>
            </a:r>
            <a:r>
              <a:rPr lang="en-US" dirty="0" smtClean="0"/>
              <a:t>.</a:t>
            </a:r>
          </a:p>
          <a:p>
            <a:pPr marL="175260" lvl="2" indent="-182880">
              <a:spcBef>
                <a:spcPts val="0"/>
              </a:spcBef>
              <a:defRPr/>
            </a:pPr>
            <a:r>
              <a:rPr lang="en-US" dirty="0" smtClean="0"/>
              <a:t>ISI limits the number of proceedings volumes that they index to 4,000 per year for all publishers combined.</a:t>
            </a:r>
            <a:endParaRPr lang="en-US" dirty="0" smtClean="0"/>
          </a:p>
          <a:p>
            <a:pPr>
              <a:buNone/>
            </a:pPr>
            <a:endParaRPr lang="en-US" dirty="0"/>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Springer_2012</Template>
  <TotalTime>0</TotalTime>
  <Words>2695</Words>
  <Application>Microsoft Office PowerPoint</Application>
  <PresentationFormat>On-screen Show (4:3)</PresentationFormat>
  <Paragraphs>305</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Springer_2012</vt:lpstr>
      <vt:lpstr>Abstracting &amp; Indexing</vt:lpstr>
      <vt:lpstr>Overview</vt:lpstr>
      <vt:lpstr>Thomson Reuters (ISI)</vt:lpstr>
      <vt:lpstr>Application</vt:lpstr>
      <vt:lpstr>Slide 5</vt:lpstr>
      <vt:lpstr>Results of Evaluations</vt:lpstr>
      <vt:lpstr>ISI Databases (Web of Science)</vt:lpstr>
      <vt:lpstr>ISI Indexing</vt:lpstr>
      <vt:lpstr>ISI Proceedings Database</vt:lpstr>
      <vt:lpstr>ISI Book Index</vt:lpstr>
      <vt:lpstr>ISI Book Index (cont’d)</vt:lpstr>
      <vt:lpstr>Legacy Book Series in SCI-E and SSCI</vt:lpstr>
      <vt:lpstr>Impact Factor Definition</vt:lpstr>
      <vt:lpstr>Improving the Impact Factor</vt:lpstr>
      <vt:lpstr>Dangers</vt:lpstr>
      <vt:lpstr>PubMed/Medline/PubMed Central</vt:lpstr>
      <vt:lpstr>Medline</vt:lpstr>
      <vt:lpstr>PubMed Central</vt:lpstr>
      <vt:lpstr>PubMed/Medline Application</vt:lpstr>
      <vt:lpstr>PubMed Review Results</vt:lpstr>
      <vt:lpstr>PubMed</vt:lpstr>
      <vt:lpstr>Google</vt:lpstr>
      <vt:lpstr>Slide 23</vt:lpstr>
      <vt:lpstr>Microsoft Academic Search</vt:lpstr>
      <vt:lpstr>Scopus/EI Compendex</vt:lpstr>
      <vt:lpstr>Miscellaneous information</vt:lpstr>
      <vt:lpstr>Other Ranking Systems</vt:lpstr>
      <vt:lpstr>Altmetrics, Review after publication through Crowdsourcing</vt:lpstr>
      <vt:lpstr>Demo</vt:lpstr>
      <vt:lpstr>Slide 30</vt:lpstr>
    </vt:vector>
  </TitlesOfParts>
  <Company>Springer SBM</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Springer Standard Template</dc:title>
  <dc:creator>Springer-SBM</dc:creator>
  <cp:lastModifiedBy>eich01</cp:lastModifiedBy>
  <cp:revision>747</cp:revision>
  <cp:lastPrinted>2012-04-25T14:30:25Z</cp:lastPrinted>
  <dcterms:created xsi:type="dcterms:W3CDTF">2012-04-25T15:16:41Z</dcterms:created>
  <dcterms:modified xsi:type="dcterms:W3CDTF">2014-08-27T21:41:58Z</dcterms:modified>
</cp:coreProperties>
</file>